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8314A-1B1F-4F26-B54D-2105FB3EC5D2}" type="datetimeFigureOut">
              <a:rPr lang="en-US" smtClean="0"/>
              <a:pPr/>
              <a:t>5/19/2012</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7BAA05-6EB4-4DBB-B21D-329936E7C3D9}"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B7BAA05-6EB4-4DBB-B21D-329936E7C3D9}" type="slidenum">
              <a:rPr lang="en-IN" smtClean="0"/>
              <a:pPr/>
              <a:t>8</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D8BD707-D9CF-40AE-B4C6-C98DA3205C09}" type="datetimeFigureOut">
              <a:rPr lang="en-US" smtClean="0"/>
              <a:pPr/>
              <a:t>5/19/2012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D8BD707-D9CF-40AE-B4C6-C98DA3205C09}" type="datetimeFigureOut">
              <a:rPr lang="en-US" smtClean="0"/>
              <a:pPr/>
              <a:t>5/19/2012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8125301"/>
          </a:xfrm>
          <a:prstGeom prst="rect">
            <a:avLst/>
          </a:prstGeom>
          <a:noFill/>
        </p:spPr>
        <p:txBody>
          <a:bodyPr wrap="square" rtlCol="0">
            <a:spAutoFit/>
          </a:bodyPr>
          <a:lstStyle/>
          <a:p>
            <a:r>
              <a:rPr lang="en-US" dirty="0" smtClean="0">
                <a:solidFill>
                  <a:schemeClr val="bg2">
                    <a:lumMod val="10000"/>
                  </a:schemeClr>
                </a:solidFill>
              </a:rPr>
              <a:t>Revolutions of 1848</a:t>
            </a:r>
          </a:p>
          <a:p>
            <a:pPr>
              <a:buFont typeface="Arial" pitchFamily="34" charset="0"/>
              <a:buChar char="•"/>
            </a:pPr>
            <a:r>
              <a:rPr lang="en-US" dirty="0" smtClean="0">
                <a:solidFill>
                  <a:schemeClr val="bg2">
                    <a:lumMod val="10000"/>
                  </a:schemeClr>
                </a:solidFill>
              </a:rPr>
              <a:t>Prussia: population increase of 75% 1815-1848</a:t>
            </a:r>
          </a:p>
          <a:p>
            <a:pPr>
              <a:buFont typeface="Arial" pitchFamily="34" charset="0"/>
              <a:buChar char="•"/>
            </a:pPr>
            <a:r>
              <a:rPr lang="en-US" dirty="0" smtClean="0">
                <a:solidFill>
                  <a:schemeClr val="bg2">
                    <a:lumMod val="10000"/>
                  </a:schemeClr>
                </a:solidFill>
              </a:rPr>
              <a:t>Prussian </a:t>
            </a:r>
            <a:r>
              <a:rPr lang="en-US" dirty="0" err="1" smtClean="0">
                <a:solidFill>
                  <a:schemeClr val="bg2">
                    <a:lumMod val="10000"/>
                  </a:schemeClr>
                </a:solidFill>
              </a:rPr>
              <a:t>junkers</a:t>
            </a:r>
            <a:r>
              <a:rPr lang="en-US" dirty="0" smtClean="0">
                <a:solidFill>
                  <a:schemeClr val="bg2">
                    <a:lumMod val="10000"/>
                  </a:schemeClr>
                </a:solidFill>
              </a:rPr>
              <a:t>—landowners, landless peasants, in other parts, tenant farmers with high rents</a:t>
            </a:r>
          </a:p>
          <a:p>
            <a:pPr>
              <a:buFont typeface="Arial" pitchFamily="34" charset="0"/>
              <a:buChar char="•"/>
            </a:pPr>
            <a:r>
              <a:rPr lang="en-US" dirty="0" smtClean="0">
                <a:solidFill>
                  <a:schemeClr val="bg2">
                    <a:lumMod val="10000"/>
                  </a:schemeClr>
                </a:solidFill>
              </a:rPr>
              <a:t>1846 and 1847 crop harvests bad, potato blight as well</a:t>
            </a:r>
          </a:p>
          <a:p>
            <a:pPr>
              <a:buFont typeface="Arial" pitchFamily="34" charset="0"/>
              <a:buChar char="•"/>
            </a:pPr>
            <a:r>
              <a:rPr lang="en-US" dirty="0" smtClean="0">
                <a:solidFill>
                  <a:schemeClr val="bg2">
                    <a:lumMod val="10000"/>
                  </a:schemeClr>
                </a:solidFill>
              </a:rPr>
              <a:t>Disease, unrest and starvation</a:t>
            </a:r>
          </a:p>
          <a:p>
            <a:pPr>
              <a:buFont typeface="Arial" pitchFamily="34" charset="0"/>
              <a:buChar char="•"/>
            </a:pPr>
            <a:r>
              <a:rPr lang="en-US" dirty="0" smtClean="0">
                <a:solidFill>
                  <a:schemeClr val="bg2">
                    <a:lumMod val="10000"/>
                  </a:schemeClr>
                </a:solidFill>
              </a:rPr>
              <a:t>Cereal prices rose by nearly 50% in towns in 1847</a:t>
            </a:r>
          </a:p>
          <a:p>
            <a:pPr>
              <a:buFont typeface="Arial" pitchFamily="34" charset="0"/>
              <a:buChar char="•"/>
            </a:pPr>
            <a:r>
              <a:rPr lang="en-US" dirty="0" smtClean="0">
                <a:solidFill>
                  <a:schemeClr val="bg2">
                    <a:lumMod val="10000"/>
                  </a:schemeClr>
                </a:solidFill>
              </a:rPr>
              <a:t>Wages were cut in the textile industry due to 1847 recession</a:t>
            </a:r>
          </a:p>
          <a:p>
            <a:pPr>
              <a:buFont typeface="Arial" pitchFamily="34" charset="0"/>
              <a:buChar char="•"/>
            </a:pPr>
            <a:r>
              <a:rPr lang="en-US" dirty="0" smtClean="0">
                <a:solidFill>
                  <a:schemeClr val="bg2">
                    <a:lumMod val="10000"/>
                  </a:schemeClr>
                </a:solidFill>
              </a:rPr>
              <a:t>Low wages coincided with high food prices=low standard of living</a:t>
            </a:r>
          </a:p>
          <a:p>
            <a:pPr>
              <a:buFont typeface="Arial" pitchFamily="34" charset="0"/>
              <a:buChar char="•"/>
            </a:pPr>
            <a:r>
              <a:rPr lang="en-US" dirty="0" smtClean="0">
                <a:solidFill>
                  <a:schemeClr val="bg2">
                    <a:lumMod val="10000"/>
                  </a:schemeClr>
                </a:solidFill>
              </a:rPr>
              <a:t>Workers poorly clothed, inadequately fed, 13h workdays, bad working conditions, machines deformed and aged workers, cramped housing, high unemployment mid ‘40s</a:t>
            </a:r>
          </a:p>
          <a:p>
            <a:pPr>
              <a:buFont typeface="Arial" pitchFamily="34" charset="0"/>
              <a:buChar char="•"/>
            </a:pPr>
            <a:r>
              <a:rPr lang="en-US" dirty="0" smtClean="0">
                <a:solidFill>
                  <a:schemeClr val="bg2">
                    <a:lumMod val="10000"/>
                  </a:schemeClr>
                </a:solidFill>
              </a:rPr>
              <a:t>Most of the workers non-political, demands for better life only</a:t>
            </a:r>
          </a:p>
          <a:p>
            <a:pPr>
              <a:buFont typeface="Arial" pitchFamily="34" charset="0"/>
              <a:buChar char="•"/>
            </a:pPr>
            <a:r>
              <a:rPr lang="en-US" dirty="0" smtClean="0">
                <a:solidFill>
                  <a:schemeClr val="bg2">
                    <a:lumMod val="10000"/>
                  </a:schemeClr>
                </a:solidFill>
              </a:rPr>
              <a:t>Exception: cologne and </a:t>
            </a:r>
            <a:r>
              <a:rPr lang="en-US" dirty="0" err="1" smtClean="0">
                <a:solidFill>
                  <a:schemeClr val="bg2">
                    <a:lumMod val="10000"/>
                  </a:schemeClr>
                </a:solidFill>
              </a:rPr>
              <a:t>bonn</a:t>
            </a:r>
            <a:r>
              <a:rPr lang="en-US" dirty="0" smtClean="0">
                <a:solidFill>
                  <a:schemeClr val="bg2">
                    <a:lumMod val="10000"/>
                  </a:schemeClr>
                </a:solidFill>
              </a:rPr>
              <a:t> had their own skilled craftsmen trade associations and despised and feared unskilled factory workers—during 1848, demonstrations, elected representative assemblies, Industrial code drawn up to regulate work hours and pay (presented to </a:t>
            </a:r>
            <a:r>
              <a:rPr lang="en-US" dirty="0" err="1" smtClean="0">
                <a:solidFill>
                  <a:schemeClr val="bg2">
                    <a:lumMod val="10000"/>
                  </a:schemeClr>
                </a:solidFill>
              </a:rPr>
              <a:t>frankfurt</a:t>
            </a:r>
            <a:r>
              <a:rPr lang="en-US" dirty="0" smtClean="0">
                <a:solidFill>
                  <a:schemeClr val="bg2">
                    <a:lumMod val="10000"/>
                  </a:schemeClr>
                </a:solidFill>
              </a:rPr>
              <a:t> assembly and turned down)</a:t>
            </a:r>
          </a:p>
          <a:p>
            <a:pPr>
              <a:buFont typeface="Arial" pitchFamily="34" charset="0"/>
              <a:buChar char="•"/>
            </a:pPr>
            <a:r>
              <a:rPr lang="en-US" dirty="0" smtClean="0">
                <a:solidFill>
                  <a:schemeClr val="bg2">
                    <a:lumMod val="10000"/>
                  </a:schemeClr>
                </a:solidFill>
              </a:rPr>
              <a:t>Some workers in </a:t>
            </a:r>
            <a:r>
              <a:rPr lang="en-US" dirty="0" err="1" smtClean="0">
                <a:solidFill>
                  <a:schemeClr val="bg2">
                    <a:lumMod val="10000"/>
                  </a:schemeClr>
                </a:solidFill>
              </a:rPr>
              <a:t>berlin</a:t>
            </a:r>
            <a:r>
              <a:rPr lang="en-US" dirty="0" smtClean="0">
                <a:solidFill>
                  <a:schemeClr val="bg2">
                    <a:lumMod val="10000"/>
                  </a:schemeClr>
                </a:solidFill>
              </a:rPr>
              <a:t> march 1848 politically active, formed Worker’s committee, demanded trade unions, free education, minimum wage</a:t>
            </a:r>
          </a:p>
          <a:p>
            <a:pPr>
              <a:buFont typeface="Arial" pitchFamily="34" charset="0"/>
              <a:buChar char="•"/>
            </a:pPr>
            <a:r>
              <a:rPr lang="en-US" dirty="0" smtClean="0">
                <a:solidFill>
                  <a:schemeClr val="bg2">
                    <a:lumMod val="10000"/>
                  </a:schemeClr>
                </a:solidFill>
              </a:rPr>
              <a:t>Karl </a:t>
            </a:r>
            <a:r>
              <a:rPr lang="en-US" dirty="0" err="1" smtClean="0">
                <a:solidFill>
                  <a:schemeClr val="bg2">
                    <a:lumMod val="10000"/>
                  </a:schemeClr>
                </a:solidFill>
              </a:rPr>
              <a:t>marx</a:t>
            </a:r>
            <a:r>
              <a:rPr lang="en-US" dirty="0" smtClean="0">
                <a:solidFill>
                  <a:schemeClr val="bg2">
                    <a:lumMod val="10000"/>
                  </a:schemeClr>
                </a:solidFill>
              </a:rPr>
              <a:t> felt this showed working class consciousness—workers saw they had to unite in revolution if they were to improve their lot because the upper and middle classes held the means of production</a:t>
            </a:r>
          </a:p>
          <a:p>
            <a:pPr>
              <a:buFont typeface="Arial" pitchFamily="34" charset="0"/>
              <a:buChar char="•"/>
            </a:pPr>
            <a:r>
              <a:rPr lang="en-US" dirty="0" smtClean="0">
                <a:solidFill>
                  <a:schemeClr val="bg2">
                    <a:lumMod val="10000"/>
                  </a:schemeClr>
                </a:solidFill>
              </a:rPr>
              <a:t>But workers in 1848 were overshadowed by the educated middle classes—frustrated at lack of opportunity for middle classes as upper positions filled by nobility (</a:t>
            </a:r>
            <a:r>
              <a:rPr lang="en-US" dirty="0" err="1" smtClean="0">
                <a:solidFill>
                  <a:schemeClr val="bg2">
                    <a:lumMod val="10000"/>
                  </a:schemeClr>
                </a:solidFill>
              </a:rPr>
              <a:t>esp</a:t>
            </a:r>
            <a:r>
              <a:rPr lang="en-US" dirty="0" smtClean="0">
                <a:solidFill>
                  <a:schemeClr val="bg2">
                    <a:lumMod val="10000"/>
                  </a:schemeClr>
                </a:solidFill>
              </a:rPr>
              <a:t> civil service), lack of power, attracted to liberalism and nationalism, unification especially attractive for free trade</a:t>
            </a:r>
          </a:p>
          <a:p>
            <a:pPr>
              <a:buFont typeface="Arial" pitchFamily="34" charset="0"/>
              <a:buChar char="•"/>
            </a:pPr>
            <a:endParaRPr lang="en-US" dirty="0" smtClean="0">
              <a:solidFill>
                <a:schemeClr val="bg2">
                  <a:lumMod val="10000"/>
                </a:schemeClr>
              </a:solidFill>
            </a:endParaRPr>
          </a:p>
          <a:p>
            <a:pPr>
              <a:buFont typeface="Arial" pitchFamily="34" charset="0"/>
              <a:buChar char="•"/>
            </a:pPr>
            <a:endParaRPr lang="en-US" dirty="0" smtClean="0">
              <a:solidFill>
                <a:schemeClr val="bg2">
                  <a:lumMod val="10000"/>
                </a:schemeClr>
              </a:solidFill>
            </a:endParaRPr>
          </a:p>
          <a:p>
            <a:pPr>
              <a:buFont typeface="Arial" pitchFamily="34" charset="0"/>
              <a:buChar char="•"/>
            </a:pPr>
            <a:endParaRPr lang="en-US" dirty="0" smtClean="0">
              <a:solidFill>
                <a:schemeClr val="bg2">
                  <a:lumMod val="10000"/>
                </a:schemeClr>
              </a:solidFill>
            </a:endParaRPr>
          </a:p>
          <a:p>
            <a:endParaRPr lang="en-IN"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848302"/>
          </a:xfrm>
          <a:prstGeom prst="rect">
            <a:avLst/>
          </a:prstGeom>
          <a:noFill/>
        </p:spPr>
        <p:txBody>
          <a:bodyPr wrap="square" rtlCol="0">
            <a:spAutoFit/>
          </a:bodyPr>
          <a:lstStyle/>
          <a:p>
            <a:pPr>
              <a:buFont typeface="Arial" pitchFamily="34" charset="0"/>
              <a:buChar char="•"/>
            </a:pPr>
            <a:r>
              <a:rPr lang="en-US" dirty="0" smtClean="0"/>
              <a:t>Building tension over </a:t>
            </a:r>
            <a:r>
              <a:rPr lang="en-US" dirty="0" err="1" smtClean="0"/>
              <a:t>schleswig-holstein</a:t>
            </a:r>
            <a:r>
              <a:rPr lang="en-US" dirty="0" smtClean="0"/>
              <a:t>=perfect opportunity for war with </a:t>
            </a:r>
            <a:r>
              <a:rPr lang="en-US" dirty="0" err="1" smtClean="0"/>
              <a:t>austria</a:t>
            </a:r>
            <a:endParaRPr lang="en-US" dirty="0" smtClean="0"/>
          </a:p>
          <a:p>
            <a:pPr>
              <a:buFont typeface="Arial" pitchFamily="34" charset="0"/>
              <a:buChar char="•"/>
            </a:pPr>
            <a:r>
              <a:rPr lang="en-US" dirty="0" smtClean="0"/>
              <a:t>Biarritz meeting with napoleon III, to try and obtain promise of neutrality, </a:t>
            </a:r>
            <a:r>
              <a:rPr lang="en-US" dirty="0" err="1" smtClean="0"/>
              <a:t>france</a:t>
            </a:r>
            <a:r>
              <a:rPr lang="en-US" dirty="0" smtClean="0"/>
              <a:t> promised </a:t>
            </a:r>
            <a:r>
              <a:rPr lang="en-US" dirty="0" err="1" smtClean="0"/>
              <a:t>venetia</a:t>
            </a:r>
            <a:r>
              <a:rPr lang="en-US" dirty="0" smtClean="0"/>
              <a:t> in return (to be handed over to </a:t>
            </a:r>
            <a:r>
              <a:rPr lang="en-US" dirty="0" err="1" smtClean="0"/>
              <a:t>italians</a:t>
            </a:r>
            <a:r>
              <a:rPr lang="en-US" dirty="0" smtClean="0"/>
              <a:t>), unclear exactly what happened, but napoleon wanted </a:t>
            </a:r>
            <a:r>
              <a:rPr lang="en-US" dirty="0" err="1" smtClean="0"/>
              <a:t>rhineland</a:t>
            </a:r>
            <a:r>
              <a:rPr lang="en-US" dirty="0" smtClean="0"/>
              <a:t>, </a:t>
            </a:r>
            <a:r>
              <a:rPr lang="en-US" dirty="0" err="1" smtClean="0"/>
              <a:t>bismarck</a:t>
            </a:r>
            <a:r>
              <a:rPr lang="en-US" dirty="0" smtClean="0"/>
              <a:t> may have led him to believe he would get it, but had no intention of handing it over, napoleon decided to stay out of it and watch the two weaken each other, and then step in as mediator</a:t>
            </a:r>
          </a:p>
          <a:p>
            <a:pPr>
              <a:buFont typeface="Arial" pitchFamily="34" charset="0"/>
              <a:buChar char="•"/>
            </a:pPr>
            <a:r>
              <a:rPr lang="en-US" dirty="0" smtClean="0"/>
              <a:t>Secret alliance with </a:t>
            </a:r>
            <a:r>
              <a:rPr lang="en-US" dirty="0" err="1" smtClean="0"/>
              <a:t>italy</a:t>
            </a:r>
            <a:r>
              <a:rPr lang="en-US" dirty="0" smtClean="0"/>
              <a:t> 1866, </a:t>
            </a:r>
            <a:r>
              <a:rPr lang="en-US" dirty="0" err="1" smtClean="0"/>
              <a:t>italy</a:t>
            </a:r>
            <a:r>
              <a:rPr lang="en-US" dirty="0" smtClean="0"/>
              <a:t> would get </a:t>
            </a:r>
            <a:r>
              <a:rPr lang="en-US" dirty="0" err="1" smtClean="0"/>
              <a:t>venetia</a:t>
            </a:r>
            <a:endParaRPr lang="en-US" dirty="0" smtClean="0"/>
          </a:p>
          <a:p>
            <a:pPr>
              <a:buFont typeface="Arial" pitchFamily="34" charset="0"/>
              <a:buChar char="•"/>
            </a:pPr>
            <a:r>
              <a:rPr lang="en-US" dirty="0" smtClean="0"/>
              <a:t>Prussian crown council meeting, </a:t>
            </a:r>
            <a:r>
              <a:rPr lang="en-US" dirty="0" err="1" smtClean="0"/>
              <a:t>bismarck</a:t>
            </a:r>
            <a:r>
              <a:rPr lang="en-US" dirty="0" smtClean="0"/>
              <a:t> declared war with </a:t>
            </a:r>
            <a:r>
              <a:rPr lang="en-US" dirty="0" err="1" smtClean="0"/>
              <a:t>austria</a:t>
            </a:r>
            <a:r>
              <a:rPr lang="en-US" dirty="0" smtClean="0"/>
              <a:t> only matter of time</a:t>
            </a:r>
          </a:p>
          <a:p>
            <a:pPr>
              <a:buFont typeface="Arial" pitchFamily="34" charset="0"/>
              <a:buChar char="•"/>
            </a:pPr>
            <a:r>
              <a:rPr lang="en-US" dirty="0" smtClean="0"/>
              <a:t>Austria isolated diplomatically—</a:t>
            </a:r>
            <a:r>
              <a:rPr lang="en-US" dirty="0" err="1" smtClean="0"/>
              <a:t>britain</a:t>
            </a:r>
            <a:r>
              <a:rPr lang="en-US" dirty="0" smtClean="0"/>
              <a:t> committed to non-intervention, </a:t>
            </a:r>
            <a:r>
              <a:rPr lang="en-US" dirty="0" err="1" smtClean="0"/>
              <a:t>french</a:t>
            </a:r>
            <a:r>
              <a:rPr lang="en-US" dirty="0" smtClean="0"/>
              <a:t> political adventure in </a:t>
            </a:r>
            <a:r>
              <a:rPr lang="en-US" dirty="0" err="1" smtClean="0"/>
              <a:t>mexico</a:t>
            </a:r>
            <a:r>
              <a:rPr lang="en-US" dirty="0" smtClean="0"/>
              <a:t>, </a:t>
            </a:r>
            <a:r>
              <a:rPr lang="en-US" dirty="0" err="1" smtClean="0"/>
              <a:t>russian</a:t>
            </a:r>
            <a:r>
              <a:rPr lang="en-US" dirty="0" smtClean="0"/>
              <a:t> domestic trouble after 1861 reforms</a:t>
            </a:r>
          </a:p>
          <a:p>
            <a:pPr>
              <a:buFont typeface="Arial" pitchFamily="34" charset="0"/>
              <a:buChar char="•"/>
            </a:pPr>
            <a:r>
              <a:rPr lang="en-US" dirty="0" smtClean="0"/>
              <a:t>Austrian finances bad, </a:t>
            </a:r>
            <a:r>
              <a:rPr lang="en-US" dirty="0" err="1" smtClean="0"/>
              <a:t>holstein</a:t>
            </a:r>
            <a:r>
              <a:rPr lang="en-US" dirty="0" smtClean="0"/>
              <a:t> between </a:t>
            </a:r>
            <a:r>
              <a:rPr lang="en-US" dirty="0" err="1" smtClean="0"/>
              <a:t>prussian</a:t>
            </a:r>
            <a:r>
              <a:rPr lang="en-US" dirty="0" smtClean="0"/>
              <a:t> territories</a:t>
            </a:r>
          </a:p>
          <a:p>
            <a:pPr>
              <a:buFont typeface="Arial" pitchFamily="34" charset="0"/>
              <a:buChar char="•"/>
            </a:pPr>
            <a:r>
              <a:rPr lang="en-US" dirty="0" smtClean="0"/>
              <a:t>Bismarck stoked up tensions over </a:t>
            </a:r>
            <a:r>
              <a:rPr lang="en-US" dirty="0" err="1" smtClean="0"/>
              <a:t>holstein</a:t>
            </a:r>
            <a:r>
              <a:rPr lang="en-US" dirty="0" smtClean="0"/>
              <a:t>, proposed to reform confederation—representative assembly, universal manhood suffrage (had no intention of this, but knew tensions would be raised, </a:t>
            </a:r>
            <a:r>
              <a:rPr lang="en-US" dirty="0" err="1" smtClean="0"/>
              <a:t>austria</a:t>
            </a:r>
            <a:r>
              <a:rPr lang="en-US" dirty="0" smtClean="0"/>
              <a:t> would refuse)</a:t>
            </a:r>
          </a:p>
          <a:p>
            <a:pPr>
              <a:buFont typeface="Arial" pitchFamily="34" charset="0"/>
              <a:buChar char="•"/>
            </a:pPr>
            <a:r>
              <a:rPr lang="en-US" dirty="0" smtClean="0"/>
              <a:t>Austria mobilized at suggestion of </a:t>
            </a:r>
            <a:r>
              <a:rPr lang="en-US" dirty="0" err="1" smtClean="0"/>
              <a:t>prussian</a:t>
            </a:r>
            <a:r>
              <a:rPr lang="en-US" dirty="0" smtClean="0"/>
              <a:t> annexation of </a:t>
            </a:r>
            <a:r>
              <a:rPr lang="en-US" dirty="0" err="1" smtClean="0"/>
              <a:t>holstein</a:t>
            </a:r>
            <a:r>
              <a:rPr lang="en-US" dirty="0" smtClean="0"/>
              <a:t>, </a:t>
            </a:r>
            <a:r>
              <a:rPr lang="en-US" dirty="0" err="1" smtClean="0"/>
              <a:t>prussia</a:t>
            </a:r>
            <a:r>
              <a:rPr lang="en-US" dirty="0" smtClean="0"/>
              <a:t> mobilized in response, </a:t>
            </a:r>
            <a:r>
              <a:rPr lang="en-US" dirty="0" err="1" smtClean="0"/>
              <a:t>austria</a:t>
            </a:r>
            <a:r>
              <a:rPr lang="en-US" dirty="0" smtClean="0"/>
              <a:t> broke off talks and turned question of duchies to diet of confederation—breach of promise, </a:t>
            </a:r>
            <a:r>
              <a:rPr lang="en-US" dirty="0" err="1" smtClean="0"/>
              <a:t>prussians</a:t>
            </a:r>
            <a:r>
              <a:rPr lang="en-US" dirty="0" smtClean="0"/>
              <a:t> sent army to </a:t>
            </a:r>
            <a:r>
              <a:rPr lang="en-US" dirty="0" err="1" smtClean="0"/>
              <a:t>holstein</a:t>
            </a:r>
            <a:r>
              <a:rPr lang="en-US" dirty="0" smtClean="0"/>
              <a:t>, </a:t>
            </a:r>
            <a:r>
              <a:rPr lang="en-US" dirty="0" err="1" smtClean="0"/>
              <a:t>austrian</a:t>
            </a:r>
            <a:r>
              <a:rPr lang="en-US" dirty="0" smtClean="0"/>
              <a:t> troops allowed to withdraw peacefully, </a:t>
            </a:r>
            <a:r>
              <a:rPr lang="en-US" dirty="0" err="1" smtClean="0"/>
              <a:t>austria</a:t>
            </a:r>
            <a:r>
              <a:rPr lang="en-US" dirty="0" smtClean="0"/>
              <a:t> still not provoked into war</a:t>
            </a:r>
          </a:p>
          <a:p>
            <a:pPr>
              <a:buFont typeface="Arial" pitchFamily="34" charset="0"/>
              <a:buChar char="•"/>
            </a:pPr>
            <a:r>
              <a:rPr lang="en-US" dirty="0" smtClean="0"/>
              <a:t>So </a:t>
            </a:r>
            <a:r>
              <a:rPr lang="en-US" dirty="0" err="1" smtClean="0"/>
              <a:t>bismarck</a:t>
            </a:r>
            <a:r>
              <a:rPr lang="en-US" dirty="0" smtClean="0"/>
              <a:t> took up cause of reform in diet, suggestion of excluding </a:t>
            </a:r>
            <a:r>
              <a:rPr lang="en-US" dirty="0" err="1" smtClean="0"/>
              <a:t>austria</a:t>
            </a:r>
            <a:r>
              <a:rPr lang="en-US" dirty="0" smtClean="0"/>
              <a:t>, all troops of northern </a:t>
            </a:r>
            <a:r>
              <a:rPr lang="en-US" dirty="0" err="1" smtClean="0"/>
              <a:t>germany</a:t>
            </a:r>
            <a:r>
              <a:rPr lang="en-US" dirty="0" smtClean="0"/>
              <a:t> under </a:t>
            </a:r>
            <a:r>
              <a:rPr lang="en-US" dirty="0" err="1" smtClean="0"/>
              <a:t>prussian</a:t>
            </a:r>
            <a:r>
              <a:rPr lang="en-US" dirty="0" smtClean="0"/>
              <a:t> control, national parliament, </a:t>
            </a:r>
            <a:r>
              <a:rPr lang="en-US" dirty="0" err="1" smtClean="0"/>
              <a:t>austria</a:t>
            </a:r>
            <a:r>
              <a:rPr lang="en-US" dirty="0" smtClean="0"/>
              <a:t> asked diet to reject proposal and mobilize for war, </a:t>
            </a:r>
            <a:r>
              <a:rPr lang="en-US" dirty="0" err="1" smtClean="0"/>
              <a:t>prussia</a:t>
            </a:r>
            <a:r>
              <a:rPr lang="en-US" dirty="0" smtClean="0"/>
              <a:t> withdrew from confederation, declared it dissolved and invited other states to ally against </a:t>
            </a:r>
            <a:r>
              <a:rPr lang="en-US" dirty="0" err="1" smtClean="0"/>
              <a:t>austria</a:t>
            </a:r>
            <a:r>
              <a:rPr lang="en-US" dirty="0" smtClean="0"/>
              <a:t>, but most mobilized against </a:t>
            </a:r>
            <a:r>
              <a:rPr lang="en-US" dirty="0" err="1" smtClean="0"/>
              <a:t>prussia—hesse-cassel</a:t>
            </a:r>
            <a:r>
              <a:rPr lang="en-US" dirty="0" smtClean="0"/>
              <a:t>, </a:t>
            </a:r>
            <a:r>
              <a:rPr lang="en-US" dirty="0" err="1" smtClean="0"/>
              <a:t>hanover</a:t>
            </a:r>
            <a:r>
              <a:rPr lang="en-US" dirty="0" smtClean="0"/>
              <a:t> and </a:t>
            </a:r>
            <a:r>
              <a:rPr lang="en-US" dirty="0" err="1" smtClean="0"/>
              <a:t>saxony</a:t>
            </a:r>
            <a:r>
              <a:rPr lang="en-US" dirty="0" smtClean="0"/>
              <a:t> sided with </a:t>
            </a:r>
            <a:r>
              <a:rPr lang="en-US" dirty="0" err="1" smtClean="0"/>
              <a:t>austria</a:t>
            </a:r>
            <a:r>
              <a:rPr lang="en-US" dirty="0" smtClean="0"/>
              <a:t>, invaded and defeated</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pPr>
              <a:buFont typeface="Arial" pitchFamily="34" charset="0"/>
              <a:buChar char="•"/>
            </a:pPr>
            <a:r>
              <a:rPr lang="en-US" dirty="0" smtClean="0"/>
              <a:t>Prussian army: standing </a:t>
            </a:r>
            <a:r>
              <a:rPr lang="en-US" dirty="0" err="1" smtClean="0"/>
              <a:t>army+reserves</a:t>
            </a:r>
            <a:r>
              <a:rPr lang="en-US" dirty="0" smtClean="0"/>
              <a:t>=large, prestigious and served by biggest families, military virtues ranked high in society, universal conscription, period in active army and longer time in reserves so large and well-trained back up for field army, mobilization prepared carefully in detail (</a:t>
            </a:r>
            <a:r>
              <a:rPr lang="en-US" dirty="0" err="1" smtClean="0"/>
              <a:t>roon</a:t>
            </a:r>
            <a:r>
              <a:rPr lang="en-US" dirty="0" smtClean="0"/>
              <a:t> and </a:t>
            </a:r>
            <a:r>
              <a:rPr lang="en-US" dirty="0" err="1" smtClean="0"/>
              <a:t>moltke</a:t>
            </a:r>
            <a:r>
              <a:rPr lang="en-US" dirty="0" smtClean="0"/>
              <a:t>), expert use of roads and railways, officer corps turned into professional body, general staff graduates of 3yr war academy, hardworking and sophisticated</a:t>
            </a:r>
          </a:p>
          <a:p>
            <a:pPr>
              <a:buFont typeface="Arial" pitchFamily="34" charset="0"/>
              <a:buChar char="•"/>
            </a:pPr>
            <a:r>
              <a:rPr lang="en-US" dirty="0" smtClean="0"/>
              <a:t>Italian army very weak, but forced two-front war on </a:t>
            </a:r>
            <a:r>
              <a:rPr lang="en-US" dirty="0" err="1" smtClean="0"/>
              <a:t>austria</a:t>
            </a:r>
            <a:endParaRPr lang="en-US" dirty="0" smtClean="0"/>
          </a:p>
          <a:p>
            <a:pPr>
              <a:buFont typeface="Arial" pitchFamily="34" charset="0"/>
              <a:buChar char="•"/>
            </a:pPr>
            <a:r>
              <a:rPr lang="en-US" dirty="0" smtClean="0"/>
              <a:t>Prussian breech loading needle gun rate of fire 5x that of </a:t>
            </a:r>
            <a:r>
              <a:rPr lang="en-US" dirty="0" err="1" smtClean="0"/>
              <a:t>austrian</a:t>
            </a:r>
            <a:r>
              <a:rPr lang="en-US" dirty="0" smtClean="0"/>
              <a:t> weapons, so decisive despite artillery superiority of </a:t>
            </a:r>
            <a:r>
              <a:rPr lang="en-US" dirty="0" err="1" smtClean="0"/>
              <a:t>austria</a:t>
            </a:r>
            <a:r>
              <a:rPr lang="en-US" dirty="0" smtClean="0"/>
              <a:t> at </a:t>
            </a:r>
            <a:r>
              <a:rPr lang="en-US" dirty="0" err="1" smtClean="0"/>
              <a:t>sadowa</a:t>
            </a:r>
            <a:endParaRPr lang="en-US" dirty="0" smtClean="0"/>
          </a:p>
          <a:p>
            <a:pPr>
              <a:buFont typeface="Arial" pitchFamily="34" charset="0"/>
              <a:buChar char="•"/>
            </a:pPr>
            <a:r>
              <a:rPr lang="en-US" dirty="0" smtClean="0"/>
              <a:t>Bismarck rewarded, promoted to major general, insisted on leniency with </a:t>
            </a:r>
            <a:r>
              <a:rPr lang="en-US" dirty="0" err="1" smtClean="0"/>
              <a:t>austria</a:t>
            </a:r>
            <a:r>
              <a:rPr lang="en-US" dirty="0" smtClean="0"/>
              <a:t> despite king’s wishes</a:t>
            </a:r>
          </a:p>
          <a:p>
            <a:pPr>
              <a:buFont typeface="Arial" pitchFamily="34" charset="0"/>
              <a:buChar char="•"/>
            </a:pPr>
            <a:r>
              <a:rPr lang="en-US" dirty="0" smtClean="0"/>
              <a:t>Treaty of </a:t>
            </a:r>
            <a:r>
              <a:rPr lang="en-US" dirty="0" err="1" smtClean="0"/>
              <a:t>prague</a:t>
            </a:r>
            <a:r>
              <a:rPr lang="en-US" dirty="0" smtClean="0"/>
              <a:t>: </a:t>
            </a:r>
            <a:r>
              <a:rPr lang="en-US" dirty="0" err="1" smtClean="0"/>
              <a:t>austria</a:t>
            </a:r>
            <a:r>
              <a:rPr lang="en-US" dirty="0" smtClean="0"/>
              <a:t> lost only </a:t>
            </a:r>
            <a:r>
              <a:rPr lang="en-US" dirty="0" err="1" smtClean="0"/>
              <a:t>holstein</a:t>
            </a:r>
            <a:r>
              <a:rPr lang="en-US" dirty="0" smtClean="0"/>
              <a:t> and </a:t>
            </a:r>
            <a:r>
              <a:rPr lang="en-US" dirty="0" err="1" smtClean="0"/>
              <a:t>venetia</a:t>
            </a:r>
            <a:r>
              <a:rPr lang="en-US" dirty="0" smtClean="0"/>
              <a:t>, but </a:t>
            </a:r>
            <a:r>
              <a:rPr lang="en-US" dirty="0" err="1" smtClean="0"/>
              <a:t>prussia</a:t>
            </a:r>
            <a:r>
              <a:rPr lang="en-US" dirty="0" smtClean="0"/>
              <a:t> annexed parts of </a:t>
            </a:r>
            <a:r>
              <a:rPr lang="en-US" dirty="0" err="1" smtClean="0"/>
              <a:t>germany</a:t>
            </a:r>
            <a:r>
              <a:rPr lang="en-US" dirty="0" smtClean="0"/>
              <a:t>: </a:t>
            </a:r>
            <a:r>
              <a:rPr lang="en-US" dirty="0" err="1" smtClean="0"/>
              <a:t>schleswig-holstein</a:t>
            </a:r>
            <a:r>
              <a:rPr lang="en-US" dirty="0" smtClean="0"/>
              <a:t>, </a:t>
            </a:r>
            <a:r>
              <a:rPr lang="en-US" dirty="0" err="1" smtClean="0"/>
              <a:t>hesse-cassel</a:t>
            </a:r>
            <a:r>
              <a:rPr lang="en-US" dirty="0" smtClean="0"/>
              <a:t>, </a:t>
            </a:r>
            <a:r>
              <a:rPr lang="en-US" dirty="0" err="1" smtClean="0"/>
              <a:t>hanover</a:t>
            </a:r>
            <a:r>
              <a:rPr lang="en-US" dirty="0" smtClean="0"/>
              <a:t>, </a:t>
            </a:r>
            <a:r>
              <a:rPr lang="en-US" dirty="0" err="1" smtClean="0"/>
              <a:t>frankfurt</a:t>
            </a:r>
            <a:r>
              <a:rPr lang="en-US" dirty="0" smtClean="0"/>
              <a:t>, </a:t>
            </a:r>
            <a:r>
              <a:rPr lang="en-US" dirty="0" err="1" smtClean="0"/>
              <a:t>nassau</a:t>
            </a:r>
            <a:endParaRPr lang="en-US" dirty="0" smtClean="0"/>
          </a:p>
          <a:p>
            <a:pPr>
              <a:buFont typeface="Arial" pitchFamily="34" charset="0"/>
              <a:buChar char="•"/>
            </a:pPr>
            <a:r>
              <a:rPr lang="en-US" dirty="0" smtClean="0"/>
              <a:t>All other </a:t>
            </a:r>
            <a:r>
              <a:rPr lang="en-US" dirty="0" err="1" smtClean="0"/>
              <a:t>german</a:t>
            </a:r>
            <a:r>
              <a:rPr lang="en-US" dirty="0" smtClean="0"/>
              <a:t> states north of river Main, including </a:t>
            </a:r>
            <a:r>
              <a:rPr lang="en-US" dirty="0" err="1" smtClean="0"/>
              <a:t>saxony</a:t>
            </a:r>
            <a:r>
              <a:rPr lang="en-US" dirty="0" smtClean="0"/>
              <a:t>, formed into north </a:t>
            </a:r>
            <a:r>
              <a:rPr lang="en-US" dirty="0" err="1" smtClean="0"/>
              <a:t>german</a:t>
            </a:r>
            <a:r>
              <a:rPr lang="en-US" dirty="0" smtClean="0"/>
              <a:t> confederation, pacified liberals and nationalists without crushing </a:t>
            </a:r>
            <a:r>
              <a:rPr lang="en-US" dirty="0" err="1" smtClean="0"/>
              <a:t>prussian</a:t>
            </a:r>
            <a:r>
              <a:rPr lang="en-US" dirty="0" smtClean="0"/>
              <a:t> dominance—constitution given in 1867, universal equal manhood suffrage to parliament, which had right to vote budget but government remained responsible only to head of confederation—king of </a:t>
            </a:r>
            <a:r>
              <a:rPr lang="en-US" dirty="0" err="1" smtClean="0"/>
              <a:t>prussia</a:t>
            </a:r>
            <a:r>
              <a:rPr lang="en-US" dirty="0" smtClean="0"/>
              <a:t>, individual states had independent rulers, laws, parliaments and administrative services. </a:t>
            </a:r>
            <a:r>
              <a:rPr lang="en-US" dirty="0" err="1" smtClean="0"/>
              <a:t>Bundesrat</a:t>
            </a:r>
            <a:r>
              <a:rPr lang="en-US" dirty="0" smtClean="0"/>
              <a:t> federal council (upper house), </a:t>
            </a:r>
            <a:r>
              <a:rPr lang="en-US" dirty="0" err="1" smtClean="0"/>
              <a:t>prussia</a:t>
            </a:r>
            <a:r>
              <a:rPr lang="en-US" dirty="0" smtClean="0"/>
              <a:t> had enough delegates to be assured of majority in vote, </a:t>
            </a:r>
            <a:r>
              <a:rPr lang="en-US" dirty="0" err="1" smtClean="0"/>
              <a:t>reichstag</a:t>
            </a:r>
            <a:r>
              <a:rPr lang="en-US" dirty="0" smtClean="0"/>
              <a:t> lower house, with limited power (given universal suffrage because </a:t>
            </a:r>
            <a:r>
              <a:rPr lang="en-US" dirty="0" err="1" smtClean="0"/>
              <a:t>bismarck</a:t>
            </a:r>
            <a:r>
              <a:rPr lang="en-US" dirty="0" smtClean="0"/>
              <a:t> believed peasants loyal to king, and only functioned as public opinion forum in his eyes)</a:t>
            </a:r>
          </a:p>
          <a:p>
            <a:pPr>
              <a:buFont typeface="Arial" pitchFamily="34" charset="0"/>
              <a:buChar char="•"/>
            </a:pPr>
            <a:r>
              <a:rPr lang="en-US" dirty="0" smtClean="0"/>
              <a:t>Four catholic states (</a:t>
            </a:r>
            <a:r>
              <a:rPr lang="en-US" dirty="0" err="1" smtClean="0"/>
              <a:t>bavaria</a:t>
            </a:r>
            <a:r>
              <a:rPr lang="en-US" dirty="0" smtClean="0"/>
              <a:t>, </a:t>
            </a:r>
            <a:r>
              <a:rPr lang="en-US" dirty="0" err="1" smtClean="0"/>
              <a:t>baden</a:t>
            </a:r>
            <a:r>
              <a:rPr lang="en-US" dirty="0" smtClean="0"/>
              <a:t>, </a:t>
            </a:r>
            <a:r>
              <a:rPr lang="en-US" dirty="0" err="1" smtClean="0"/>
              <a:t>wurttemberg</a:t>
            </a:r>
            <a:r>
              <a:rPr lang="en-US" dirty="0" smtClean="0"/>
              <a:t>, </a:t>
            </a:r>
            <a:r>
              <a:rPr lang="en-US" dirty="0" err="1" smtClean="0"/>
              <a:t>hesse-darmstadt</a:t>
            </a:r>
            <a:r>
              <a:rPr lang="en-US" dirty="0" smtClean="0"/>
              <a:t>) remained independent so as not to provoke </a:t>
            </a:r>
            <a:r>
              <a:rPr lang="en-US" dirty="0" err="1" smtClean="0"/>
              <a:t>france</a:t>
            </a:r>
            <a:endParaRPr lang="en-US" dirty="0" smtClean="0"/>
          </a:p>
          <a:p>
            <a:pPr>
              <a:buFont typeface="Arial" pitchFamily="34" charset="0"/>
              <a:buChar char="•"/>
            </a:pPr>
            <a:endParaRPr lang="en-US" dirty="0" smtClean="0"/>
          </a:p>
          <a:p>
            <a:pPr>
              <a:buFont typeface="Arial" pitchFamily="34" charset="0"/>
              <a:buChar char="•"/>
            </a:pP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Bismarck passed indemnity bill to excuse unlawful budget of past 4 years</a:t>
            </a:r>
          </a:p>
          <a:p>
            <a:pPr>
              <a:buFont typeface="Arial" pitchFamily="34" charset="0"/>
              <a:buChar char="•"/>
            </a:pPr>
            <a:r>
              <a:rPr lang="en-US" dirty="0" smtClean="0"/>
              <a:t>New popularity—conservatives increased, liberals decreased in parliament, liberals split into national liberal party which supported </a:t>
            </a:r>
            <a:r>
              <a:rPr lang="en-US" dirty="0" err="1" smtClean="0"/>
              <a:t>bismarck</a:t>
            </a:r>
            <a:r>
              <a:rPr lang="en-US" dirty="0" smtClean="0"/>
              <a:t>, </a:t>
            </a:r>
            <a:r>
              <a:rPr lang="en-US" dirty="0" err="1" smtClean="0"/>
              <a:t>junker</a:t>
            </a:r>
            <a:r>
              <a:rPr lang="en-US" dirty="0" smtClean="0"/>
              <a:t> party railed at </a:t>
            </a:r>
            <a:r>
              <a:rPr lang="en-US" dirty="0" err="1" smtClean="0"/>
              <a:t>bismarck</a:t>
            </a:r>
            <a:r>
              <a:rPr lang="en-US" dirty="0" smtClean="0"/>
              <a:t>—accused him of losing </a:t>
            </a:r>
            <a:r>
              <a:rPr lang="en-US" dirty="0" err="1" smtClean="0"/>
              <a:t>prussia</a:t>
            </a:r>
            <a:r>
              <a:rPr lang="en-US" dirty="0" smtClean="0"/>
              <a:t> to north </a:t>
            </a:r>
            <a:r>
              <a:rPr lang="en-US" dirty="0" err="1" smtClean="0"/>
              <a:t>germany</a:t>
            </a:r>
            <a:r>
              <a:rPr lang="en-US" dirty="0" smtClean="0"/>
              <a:t>, whittling away at </a:t>
            </a:r>
            <a:r>
              <a:rPr lang="en-US" dirty="0" err="1" smtClean="0"/>
              <a:t>junker</a:t>
            </a:r>
            <a:r>
              <a:rPr lang="en-US" dirty="0" smtClean="0"/>
              <a:t> privileges, moderate conservatives split into free conservatives, supported </a:t>
            </a:r>
            <a:r>
              <a:rPr lang="en-US" dirty="0" err="1" smtClean="0"/>
              <a:t>bismarck</a:t>
            </a:r>
            <a:endParaRPr lang="en-US" dirty="0" smtClean="0"/>
          </a:p>
          <a:p>
            <a:pPr>
              <a:buFont typeface="Arial" pitchFamily="34" charset="0"/>
              <a:buChar char="•"/>
            </a:pPr>
            <a:r>
              <a:rPr lang="en-US" dirty="0" smtClean="0"/>
              <a:t>Bismarck involved southern states in </a:t>
            </a:r>
            <a:r>
              <a:rPr lang="en-US" dirty="0" err="1" smtClean="0"/>
              <a:t>zollverein</a:t>
            </a:r>
            <a:r>
              <a:rPr lang="en-US" dirty="0" smtClean="0"/>
              <a:t> and </a:t>
            </a:r>
            <a:r>
              <a:rPr lang="en-US" dirty="0" err="1" smtClean="0"/>
              <a:t>zollparlament</a:t>
            </a:r>
            <a:r>
              <a:rPr lang="en-US" dirty="0" smtClean="0"/>
              <a:t>—dealt only with economic matters, but seen as precursor to unity</a:t>
            </a:r>
          </a:p>
          <a:p>
            <a:pPr>
              <a:buFont typeface="Arial" pitchFamily="34" charset="0"/>
              <a:buChar char="•"/>
            </a:pPr>
            <a:r>
              <a:rPr lang="en-US" dirty="0" smtClean="0"/>
              <a:t>Secret defensive treaties in event of war with </a:t>
            </a:r>
            <a:r>
              <a:rPr lang="en-US" dirty="0" err="1" smtClean="0"/>
              <a:t>france</a:t>
            </a:r>
            <a:r>
              <a:rPr lang="en-US" dirty="0" smtClean="0"/>
              <a:t> signed with southern states</a:t>
            </a:r>
          </a:p>
          <a:p>
            <a:pPr>
              <a:buFont typeface="Arial" pitchFamily="34" charset="0"/>
              <a:buChar char="•"/>
            </a:pPr>
            <a:r>
              <a:rPr lang="en-US" dirty="0" smtClean="0"/>
              <a:t>Bismarck rejected napoleon’s demand for </a:t>
            </a:r>
            <a:r>
              <a:rPr lang="en-US" dirty="0" err="1" smtClean="0"/>
              <a:t>rhineland</a:t>
            </a:r>
            <a:r>
              <a:rPr lang="en-US" dirty="0" smtClean="0"/>
              <a:t> (part of </a:t>
            </a:r>
            <a:r>
              <a:rPr lang="en-US" dirty="0" err="1" smtClean="0"/>
              <a:t>bavaria</a:t>
            </a:r>
            <a:r>
              <a:rPr lang="en-US" dirty="0" smtClean="0"/>
              <a:t> and </a:t>
            </a:r>
            <a:r>
              <a:rPr lang="en-US" dirty="0" err="1" smtClean="0"/>
              <a:t>hesse</a:t>
            </a:r>
            <a:r>
              <a:rPr lang="en-US" dirty="0" smtClean="0"/>
              <a:t>)</a:t>
            </a:r>
          </a:p>
          <a:p>
            <a:pPr>
              <a:buFont typeface="Arial" pitchFamily="34" charset="0"/>
              <a:buChar char="•"/>
            </a:pPr>
            <a:r>
              <a:rPr lang="en-US" dirty="0" smtClean="0"/>
              <a:t>Luxemburg crisis: napoleon tried to procure </a:t>
            </a:r>
            <a:r>
              <a:rPr lang="en-US" dirty="0" err="1" smtClean="0"/>
              <a:t>luxemburg</a:t>
            </a:r>
            <a:r>
              <a:rPr lang="en-US" dirty="0" smtClean="0"/>
              <a:t> from king of </a:t>
            </a:r>
            <a:r>
              <a:rPr lang="en-US" dirty="0" err="1" smtClean="0"/>
              <a:t>netherlands</a:t>
            </a:r>
            <a:r>
              <a:rPr lang="en-US" dirty="0" smtClean="0"/>
              <a:t>, but his anti-</a:t>
            </a:r>
            <a:r>
              <a:rPr lang="en-US" dirty="0" err="1" smtClean="0"/>
              <a:t>prussian</a:t>
            </a:r>
            <a:r>
              <a:rPr lang="en-US" dirty="0" smtClean="0"/>
              <a:t> speeches to </a:t>
            </a:r>
            <a:r>
              <a:rPr lang="en-US" dirty="0" err="1" smtClean="0"/>
              <a:t>luxemburg</a:t>
            </a:r>
            <a:r>
              <a:rPr lang="en-US" dirty="0" smtClean="0"/>
              <a:t> people (</a:t>
            </a:r>
            <a:r>
              <a:rPr lang="en-US" dirty="0" err="1" smtClean="0"/>
              <a:t>prussia</a:t>
            </a:r>
            <a:r>
              <a:rPr lang="en-US" dirty="0" smtClean="0"/>
              <a:t> had garrison there) provoked </a:t>
            </a:r>
            <a:r>
              <a:rPr lang="en-US" dirty="0" err="1" smtClean="0"/>
              <a:t>bismarck</a:t>
            </a:r>
            <a:r>
              <a:rPr lang="en-US" dirty="0" smtClean="0"/>
              <a:t>, who referred to it as </a:t>
            </a:r>
            <a:r>
              <a:rPr lang="en-US" dirty="0" err="1" smtClean="0"/>
              <a:t>german</a:t>
            </a:r>
            <a:r>
              <a:rPr lang="en-US" dirty="0" smtClean="0"/>
              <a:t> and raised anti-</a:t>
            </a:r>
            <a:r>
              <a:rPr lang="en-US" dirty="0" err="1" smtClean="0"/>
              <a:t>french</a:t>
            </a:r>
            <a:r>
              <a:rPr lang="en-US" dirty="0" smtClean="0"/>
              <a:t> hysteria in </a:t>
            </a:r>
            <a:r>
              <a:rPr lang="en-US" dirty="0" err="1" smtClean="0"/>
              <a:t>germany</a:t>
            </a:r>
            <a:endParaRPr lang="en-US" dirty="0" smtClean="0"/>
          </a:p>
          <a:p>
            <a:pPr>
              <a:buFont typeface="Arial" pitchFamily="34" charset="0"/>
              <a:buChar char="•"/>
            </a:pPr>
            <a:r>
              <a:rPr lang="en-US" dirty="0" smtClean="0"/>
              <a:t>Prussia threatened king of </a:t>
            </a:r>
            <a:r>
              <a:rPr lang="en-US" dirty="0" err="1" smtClean="0"/>
              <a:t>netherlands</a:t>
            </a:r>
            <a:r>
              <a:rPr lang="en-US" dirty="0" smtClean="0"/>
              <a:t> not to give in to </a:t>
            </a:r>
            <a:r>
              <a:rPr lang="en-US" dirty="0" err="1" smtClean="0"/>
              <a:t>france</a:t>
            </a:r>
            <a:r>
              <a:rPr lang="en-US" dirty="0" smtClean="0"/>
              <a:t>, great powers conference convened, </a:t>
            </a:r>
            <a:r>
              <a:rPr lang="en-US" dirty="0" err="1" smtClean="0"/>
              <a:t>luxemburg</a:t>
            </a:r>
            <a:r>
              <a:rPr lang="en-US" dirty="0" smtClean="0"/>
              <a:t> neutrality declared, </a:t>
            </a:r>
            <a:r>
              <a:rPr lang="en-US" dirty="0" err="1" smtClean="0"/>
              <a:t>prussian</a:t>
            </a:r>
            <a:r>
              <a:rPr lang="en-US" dirty="0" smtClean="0"/>
              <a:t> garrison to withdraw—greater defeat for </a:t>
            </a:r>
            <a:r>
              <a:rPr lang="en-US" dirty="0" err="1" smtClean="0"/>
              <a:t>france</a:t>
            </a:r>
            <a:endParaRPr lang="en-US" dirty="0" smtClean="0"/>
          </a:p>
          <a:p>
            <a:pPr>
              <a:buFont typeface="Arial" pitchFamily="34" charset="0"/>
              <a:buChar char="•"/>
            </a:pPr>
            <a:r>
              <a:rPr lang="en-US" dirty="0" smtClean="0"/>
              <a:t>Napoleon tried to get </a:t>
            </a:r>
            <a:r>
              <a:rPr lang="en-US" dirty="0" err="1" smtClean="0"/>
              <a:t>austrian</a:t>
            </a:r>
            <a:r>
              <a:rPr lang="en-US" dirty="0" smtClean="0"/>
              <a:t> alliance, but </a:t>
            </a:r>
            <a:r>
              <a:rPr lang="en-US" dirty="0" err="1" smtClean="0"/>
              <a:t>austrian</a:t>
            </a:r>
            <a:r>
              <a:rPr lang="en-US" dirty="0" smtClean="0"/>
              <a:t> public was very pro-</a:t>
            </a:r>
            <a:r>
              <a:rPr lang="en-US" dirty="0" err="1" smtClean="0"/>
              <a:t>germany</a:t>
            </a:r>
            <a:r>
              <a:rPr lang="en-US" dirty="0" smtClean="0"/>
              <a:t> and anti-</a:t>
            </a:r>
            <a:r>
              <a:rPr lang="en-US" dirty="0" err="1" smtClean="0"/>
              <a:t>france</a:t>
            </a:r>
            <a:r>
              <a:rPr lang="en-US" dirty="0" smtClean="0"/>
              <a:t>, so </a:t>
            </a:r>
            <a:r>
              <a:rPr lang="en-US" dirty="0" err="1" smtClean="0"/>
              <a:t>franz</a:t>
            </a:r>
            <a:r>
              <a:rPr lang="en-US" dirty="0" smtClean="0"/>
              <a:t> </a:t>
            </a:r>
            <a:r>
              <a:rPr lang="en-US" dirty="0" err="1" smtClean="0"/>
              <a:t>joseph</a:t>
            </a:r>
            <a:r>
              <a:rPr lang="en-US" dirty="0" smtClean="0"/>
              <a:t> refused to give definite answer</a:t>
            </a:r>
          </a:p>
          <a:p>
            <a:pPr>
              <a:buFont typeface="Arial" pitchFamily="34" charset="0"/>
              <a:buChar char="•"/>
            </a:pPr>
            <a:r>
              <a:rPr lang="en-US" dirty="0" smtClean="0"/>
              <a:t>Spanish succession crisis: queen </a:t>
            </a:r>
            <a:r>
              <a:rPr lang="en-US" dirty="0" err="1" smtClean="0"/>
              <a:t>isabella</a:t>
            </a:r>
            <a:r>
              <a:rPr lang="en-US" dirty="0" smtClean="0"/>
              <a:t> driven out, </a:t>
            </a:r>
            <a:r>
              <a:rPr lang="en-US" dirty="0" err="1" smtClean="0"/>
              <a:t>hohenzollern</a:t>
            </a:r>
            <a:r>
              <a:rPr lang="en-US" dirty="0" smtClean="0"/>
              <a:t> candidate presented in the running 1870, </a:t>
            </a:r>
            <a:r>
              <a:rPr lang="en-US" dirty="0" err="1" smtClean="0"/>
              <a:t>william</a:t>
            </a:r>
            <a:r>
              <a:rPr lang="en-US" dirty="0" smtClean="0"/>
              <a:t> head of </a:t>
            </a:r>
            <a:r>
              <a:rPr lang="en-US" dirty="0" err="1" smtClean="0"/>
              <a:t>hohenzollern</a:t>
            </a:r>
            <a:r>
              <a:rPr lang="en-US" dirty="0" smtClean="0"/>
              <a:t> family—personally disapproved of candidature as it would provoke </a:t>
            </a:r>
            <a:r>
              <a:rPr lang="en-US" dirty="0" err="1" smtClean="0"/>
              <a:t>france’s</a:t>
            </a:r>
            <a:r>
              <a:rPr lang="en-US" dirty="0" smtClean="0"/>
              <a:t> fears of encirclement, prince </a:t>
            </a:r>
            <a:r>
              <a:rPr lang="en-US" dirty="0" err="1" smtClean="0"/>
              <a:t>leopold</a:t>
            </a:r>
            <a:r>
              <a:rPr lang="en-US" dirty="0" smtClean="0"/>
              <a:t> himself didn’t wish to pursue candidacy, but </a:t>
            </a:r>
            <a:r>
              <a:rPr lang="en-US" dirty="0" err="1" smtClean="0"/>
              <a:t>bismarck</a:t>
            </a:r>
            <a:r>
              <a:rPr lang="en-US" dirty="0" smtClean="0"/>
              <a:t> persuaded king and bribed </a:t>
            </a:r>
            <a:r>
              <a:rPr lang="en-US" dirty="0" err="1" smtClean="0"/>
              <a:t>leopold</a:t>
            </a:r>
            <a:r>
              <a:rPr lang="en-US" dirty="0" smtClean="0"/>
              <a:t> and </a:t>
            </a:r>
            <a:r>
              <a:rPr lang="en-US" dirty="0" err="1" smtClean="0"/>
              <a:t>spain</a:t>
            </a:r>
            <a:r>
              <a:rPr lang="en-US" dirty="0" smtClean="0"/>
              <a:t>, so that </a:t>
            </a:r>
            <a:r>
              <a:rPr lang="en-US" dirty="0" err="1" smtClean="0"/>
              <a:t>leopold</a:t>
            </a:r>
            <a:r>
              <a:rPr lang="en-US" dirty="0" smtClean="0"/>
              <a:t> accepted, but news of acceptance was leaked and </a:t>
            </a:r>
            <a:r>
              <a:rPr lang="en-US" dirty="0" err="1" smtClean="0"/>
              <a:t>paris</a:t>
            </a:r>
            <a:r>
              <a:rPr lang="en-US" dirty="0" smtClean="0"/>
              <a:t> found out, </a:t>
            </a:r>
            <a:r>
              <a:rPr lang="en-US" dirty="0" err="1" smtClean="0"/>
              <a:t>beneditti</a:t>
            </a:r>
            <a:r>
              <a:rPr lang="en-US" dirty="0" smtClean="0"/>
              <a:t> (</a:t>
            </a:r>
            <a:r>
              <a:rPr lang="en-US" dirty="0" err="1" smtClean="0"/>
              <a:t>french</a:t>
            </a:r>
            <a:r>
              <a:rPr lang="en-US" dirty="0" smtClean="0"/>
              <a:t> ambassador) sent to king to persuade him to let candidature go in name of </a:t>
            </a:r>
            <a:r>
              <a:rPr lang="en-US" dirty="0" err="1" smtClean="0"/>
              <a:t>european</a:t>
            </a:r>
            <a:r>
              <a:rPr lang="en-US" dirty="0" smtClean="0"/>
              <a:t> balance of power and with threat of war, king agreed (</a:t>
            </a:r>
            <a:r>
              <a:rPr lang="en-US" dirty="0" err="1" smtClean="0"/>
              <a:t>bismarck</a:t>
            </a:r>
            <a:r>
              <a:rPr lang="en-US" dirty="0" smtClean="0"/>
              <a:t> wasn’t around)</a:t>
            </a:r>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5355312"/>
          </a:xfrm>
          <a:prstGeom prst="rect">
            <a:avLst/>
          </a:prstGeom>
          <a:noFill/>
        </p:spPr>
        <p:txBody>
          <a:bodyPr wrap="square" rtlCol="0">
            <a:spAutoFit/>
          </a:bodyPr>
          <a:lstStyle/>
          <a:p>
            <a:pPr>
              <a:buFont typeface="Arial" pitchFamily="34" charset="0"/>
              <a:buChar char="•"/>
            </a:pPr>
            <a:r>
              <a:rPr lang="en-US" dirty="0" smtClean="0"/>
              <a:t>Crisis seemed over, but </a:t>
            </a:r>
            <a:r>
              <a:rPr lang="en-US" dirty="0" err="1" smtClean="0"/>
              <a:t>france</a:t>
            </a:r>
            <a:r>
              <a:rPr lang="en-US" dirty="0" smtClean="0"/>
              <a:t> overplayed her hand, demanded official renunciation from </a:t>
            </a:r>
            <a:r>
              <a:rPr lang="en-US" dirty="0" err="1" smtClean="0"/>
              <a:t>william</a:t>
            </a:r>
            <a:r>
              <a:rPr lang="en-US" dirty="0" smtClean="0"/>
              <a:t> on behalf of </a:t>
            </a:r>
            <a:r>
              <a:rPr lang="en-US" dirty="0" err="1" smtClean="0"/>
              <a:t>leopold</a:t>
            </a:r>
            <a:r>
              <a:rPr lang="en-US" dirty="0" smtClean="0"/>
              <a:t> for all time, and sent </a:t>
            </a:r>
            <a:r>
              <a:rPr lang="en-US" dirty="0" err="1" smtClean="0"/>
              <a:t>benedetti</a:t>
            </a:r>
            <a:r>
              <a:rPr lang="en-US" dirty="0" smtClean="0"/>
              <a:t> and obtain personal assurance, which insulted </a:t>
            </a:r>
            <a:r>
              <a:rPr lang="en-US" dirty="0" err="1" smtClean="0"/>
              <a:t>william</a:t>
            </a:r>
            <a:r>
              <a:rPr lang="en-US" dirty="0" smtClean="0"/>
              <a:t> as he had already given his word</a:t>
            </a:r>
          </a:p>
          <a:p>
            <a:pPr>
              <a:buFont typeface="Arial" pitchFamily="34" charset="0"/>
              <a:buChar char="•"/>
            </a:pPr>
            <a:r>
              <a:rPr lang="en-US" dirty="0" smtClean="0"/>
              <a:t>He was still civil, however, and had an aide send telegram of events to </a:t>
            </a:r>
            <a:r>
              <a:rPr lang="en-US" dirty="0" err="1" smtClean="0"/>
              <a:t>bismarck</a:t>
            </a:r>
            <a:r>
              <a:rPr lang="en-US" dirty="0" smtClean="0"/>
              <a:t> and gave </a:t>
            </a:r>
            <a:r>
              <a:rPr lang="en-US" dirty="0" err="1" smtClean="0"/>
              <a:t>bismarck</a:t>
            </a:r>
            <a:r>
              <a:rPr lang="en-US" dirty="0" smtClean="0"/>
              <a:t> permission to tell press</a:t>
            </a:r>
          </a:p>
          <a:p>
            <a:pPr>
              <a:buFont typeface="Arial" pitchFamily="34" charset="0"/>
              <a:buChar char="•"/>
            </a:pPr>
            <a:r>
              <a:rPr lang="en-US" dirty="0" smtClean="0"/>
              <a:t>Bismarck was smarting from humiliation, shortened the telegram to make it seem like napoleon had been much more offensive, published in press</a:t>
            </a:r>
          </a:p>
          <a:p>
            <a:pPr>
              <a:buFont typeface="Arial" pitchFamily="34" charset="0"/>
              <a:buChar char="•"/>
            </a:pPr>
            <a:r>
              <a:rPr lang="en-US" dirty="0" smtClean="0"/>
              <a:t>Napoleon provoked into declaring war—but not all </a:t>
            </a:r>
            <a:r>
              <a:rPr lang="en-US" dirty="0" err="1" smtClean="0"/>
              <a:t>bismarck’s</a:t>
            </a:r>
            <a:r>
              <a:rPr lang="en-US" dirty="0" smtClean="0"/>
              <a:t> fault, </a:t>
            </a:r>
            <a:r>
              <a:rPr lang="en-US" dirty="0" err="1" smtClean="0"/>
              <a:t>french</a:t>
            </a:r>
            <a:r>
              <a:rPr lang="en-US" dirty="0" smtClean="0"/>
              <a:t> were ready to fight </a:t>
            </a:r>
            <a:r>
              <a:rPr lang="en-US" dirty="0" err="1" smtClean="0"/>
              <a:t>prussia</a:t>
            </a:r>
            <a:r>
              <a:rPr lang="en-US" dirty="0" smtClean="0"/>
              <a:t> before as well, mass war fever in both countries</a:t>
            </a:r>
          </a:p>
          <a:p>
            <a:pPr>
              <a:buFont typeface="Arial" pitchFamily="34" charset="0"/>
              <a:buChar char="•"/>
            </a:pPr>
            <a:r>
              <a:rPr lang="en-US" dirty="0" smtClean="0"/>
              <a:t>Russia promised to fight with </a:t>
            </a:r>
            <a:r>
              <a:rPr lang="en-US" dirty="0" err="1" smtClean="0"/>
              <a:t>prussia</a:t>
            </a:r>
            <a:r>
              <a:rPr lang="en-US" dirty="0" smtClean="0"/>
              <a:t> if </a:t>
            </a:r>
            <a:r>
              <a:rPr lang="en-US" dirty="0" err="1" smtClean="0"/>
              <a:t>austria</a:t>
            </a:r>
            <a:r>
              <a:rPr lang="en-US" dirty="0" smtClean="0"/>
              <a:t> fought alongside </a:t>
            </a:r>
            <a:r>
              <a:rPr lang="en-US" dirty="0" err="1" smtClean="0"/>
              <a:t>france</a:t>
            </a:r>
            <a:r>
              <a:rPr lang="en-US" dirty="0" smtClean="0"/>
              <a:t>, so </a:t>
            </a:r>
            <a:r>
              <a:rPr lang="en-US" dirty="0" err="1" smtClean="0"/>
              <a:t>austria</a:t>
            </a:r>
            <a:r>
              <a:rPr lang="en-US" dirty="0" smtClean="0"/>
              <a:t> didn’t fight</a:t>
            </a:r>
          </a:p>
          <a:p>
            <a:pPr>
              <a:buFont typeface="Arial" pitchFamily="34" charset="0"/>
              <a:buChar char="•"/>
            </a:pPr>
            <a:r>
              <a:rPr lang="en-US" dirty="0" smtClean="0"/>
              <a:t>Italy demanded </a:t>
            </a:r>
            <a:r>
              <a:rPr lang="en-US" dirty="0" err="1" smtClean="0"/>
              <a:t>rome</a:t>
            </a:r>
            <a:r>
              <a:rPr lang="en-US" dirty="0" smtClean="0"/>
              <a:t> for helping </a:t>
            </a:r>
            <a:r>
              <a:rPr lang="en-US" dirty="0" err="1" smtClean="0"/>
              <a:t>france</a:t>
            </a:r>
            <a:r>
              <a:rPr lang="en-US" dirty="0" smtClean="0"/>
              <a:t>, napoleon refused</a:t>
            </a:r>
          </a:p>
          <a:p>
            <a:pPr>
              <a:buFont typeface="Arial" pitchFamily="34" charset="0"/>
              <a:buChar char="•"/>
            </a:pPr>
            <a:r>
              <a:rPr lang="en-US" dirty="0" smtClean="0"/>
              <a:t>Bismarck had published documents from 1867 that made it seem as if napoleon wanted </a:t>
            </a:r>
            <a:r>
              <a:rPr lang="en-US" dirty="0" err="1" smtClean="0"/>
              <a:t>belgium</a:t>
            </a:r>
            <a:r>
              <a:rPr lang="en-US" dirty="0" smtClean="0"/>
              <a:t>, which was protected by </a:t>
            </a:r>
            <a:r>
              <a:rPr lang="en-US" dirty="0" err="1" smtClean="0"/>
              <a:t>britain</a:t>
            </a:r>
            <a:r>
              <a:rPr lang="en-US" dirty="0" smtClean="0"/>
              <a:t>, so </a:t>
            </a:r>
            <a:r>
              <a:rPr lang="en-US" dirty="0" err="1" smtClean="0"/>
              <a:t>britain</a:t>
            </a:r>
            <a:r>
              <a:rPr lang="en-US" smtClean="0"/>
              <a:t> stayed out</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848302"/>
          </a:xfrm>
          <a:prstGeom prst="rect">
            <a:avLst/>
          </a:prstGeom>
          <a:noFill/>
        </p:spPr>
        <p:txBody>
          <a:bodyPr wrap="square" rtlCol="0">
            <a:spAutoFit/>
          </a:bodyPr>
          <a:lstStyle/>
          <a:p>
            <a:pPr>
              <a:buFont typeface="Arial" pitchFamily="34" charset="0"/>
              <a:buChar char="•"/>
            </a:pPr>
            <a:r>
              <a:rPr lang="en-US" dirty="0" smtClean="0"/>
              <a:t>Movement started in Baden, small constitutional kingdom, with wider franchise and representative assembly, and political consciousness</a:t>
            </a:r>
          </a:p>
          <a:p>
            <a:pPr>
              <a:buFont typeface="Arial" pitchFamily="34" charset="0"/>
              <a:buChar char="•"/>
            </a:pPr>
            <a:r>
              <a:rPr lang="en-US" dirty="0" smtClean="0"/>
              <a:t>Assembly of liberals met in </a:t>
            </a:r>
            <a:r>
              <a:rPr lang="en-US" dirty="0" err="1" smtClean="0"/>
              <a:t>october</a:t>
            </a:r>
            <a:r>
              <a:rPr lang="en-US" dirty="0" smtClean="0"/>
              <a:t> 1847, agreed on need for unification and independent German people’s parliament</a:t>
            </a:r>
          </a:p>
          <a:p>
            <a:pPr>
              <a:buFont typeface="Arial" pitchFamily="34" charset="0"/>
              <a:buChar char="•"/>
            </a:pPr>
            <a:r>
              <a:rPr lang="en-US" dirty="0" smtClean="0"/>
              <a:t>Radicals in southwest Germany wanted fairer taxation, free education, people’s army, better worker-employee relations, </a:t>
            </a:r>
            <a:r>
              <a:rPr lang="en-US" dirty="0" err="1" smtClean="0"/>
              <a:t>german</a:t>
            </a:r>
            <a:r>
              <a:rPr lang="en-US" dirty="0" smtClean="0"/>
              <a:t> republic</a:t>
            </a:r>
          </a:p>
          <a:p>
            <a:pPr>
              <a:buFont typeface="Arial" pitchFamily="34" charset="0"/>
              <a:buChar char="•"/>
            </a:pPr>
            <a:r>
              <a:rPr lang="en-US" dirty="0" smtClean="0"/>
              <a:t>Dramatic news of </a:t>
            </a:r>
            <a:r>
              <a:rPr lang="en-US" dirty="0" err="1" smtClean="0"/>
              <a:t>french</a:t>
            </a:r>
            <a:r>
              <a:rPr lang="en-US" dirty="0" smtClean="0"/>
              <a:t> February revolution 1848 brought liberals and radicals together at Heidelberg, with representatives from six states, </a:t>
            </a:r>
            <a:r>
              <a:rPr lang="en-US" dirty="0" err="1" smtClean="0"/>
              <a:t>incl</a:t>
            </a:r>
            <a:r>
              <a:rPr lang="en-US" dirty="0" smtClean="0"/>
              <a:t> </a:t>
            </a:r>
            <a:r>
              <a:rPr lang="en-US" dirty="0" err="1" smtClean="0"/>
              <a:t>prussia</a:t>
            </a:r>
            <a:endParaRPr lang="en-US" dirty="0" smtClean="0"/>
          </a:p>
          <a:p>
            <a:pPr>
              <a:buFont typeface="Arial" pitchFamily="34" charset="0"/>
              <a:buChar char="•"/>
            </a:pPr>
            <a:r>
              <a:rPr lang="en-US" dirty="0" smtClean="0"/>
              <a:t>Issued declaration on need for unification and nationally representative assembly</a:t>
            </a:r>
          </a:p>
          <a:p>
            <a:pPr>
              <a:buFont typeface="Arial" pitchFamily="34" charset="0"/>
              <a:buChar char="•"/>
            </a:pPr>
            <a:r>
              <a:rPr lang="en-US" dirty="0" smtClean="0"/>
              <a:t>Assembly at end of month—</a:t>
            </a:r>
            <a:r>
              <a:rPr lang="en-US" dirty="0" err="1" smtClean="0"/>
              <a:t>Vorparliament</a:t>
            </a:r>
            <a:r>
              <a:rPr lang="en-US" dirty="0" smtClean="0"/>
              <a:t> at Frankfurt</a:t>
            </a:r>
          </a:p>
          <a:p>
            <a:pPr>
              <a:buFont typeface="Arial" pitchFamily="34" charset="0"/>
              <a:buChar char="•"/>
            </a:pPr>
            <a:r>
              <a:rPr lang="en-US" dirty="0" smtClean="0"/>
              <a:t>574 delegates from almost all states met, decided on elected constituent assembly which would write constitution for united Germany</a:t>
            </a:r>
          </a:p>
          <a:p>
            <a:pPr>
              <a:buFont typeface="Arial" pitchFamily="34" charset="0"/>
              <a:buChar char="•"/>
            </a:pPr>
            <a:r>
              <a:rPr lang="en-US" dirty="0" smtClean="0"/>
              <a:t>Parliament should have 1 representative for every 50,000 people</a:t>
            </a:r>
          </a:p>
          <a:p>
            <a:pPr>
              <a:buFont typeface="Arial" pitchFamily="34" charset="0"/>
              <a:buChar char="•"/>
            </a:pPr>
            <a:r>
              <a:rPr lang="en-US" dirty="0" smtClean="0"/>
              <a:t>Citizens of age and economically independent vote—but no women, servants, farm laborers or people on poor relief</a:t>
            </a:r>
          </a:p>
          <a:p>
            <a:pPr>
              <a:buFont typeface="Arial" pitchFamily="34" charset="0"/>
              <a:buChar char="•"/>
            </a:pPr>
            <a:r>
              <a:rPr lang="en-US" dirty="0" smtClean="0"/>
              <a:t>Frankfurt Assembly elected (mostly indirectly) and met in may 1848, mostly middle class, lawyers, teachers, government officials, very highly educated but politically inexperienced</a:t>
            </a:r>
          </a:p>
          <a:p>
            <a:pPr>
              <a:buFont typeface="Arial" pitchFamily="34" charset="0"/>
              <a:buChar char="•"/>
            </a:pPr>
            <a:r>
              <a:rPr lang="en-US" dirty="0" smtClean="0"/>
              <a:t>Moderate liberals—aim to unify </a:t>
            </a:r>
            <a:r>
              <a:rPr lang="en-US" dirty="0" err="1" smtClean="0"/>
              <a:t>germany</a:t>
            </a:r>
            <a:r>
              <a:rPr lang="en-US" dirty="0" smtClean="0"/>
              <a:t>, with constitutional monarch and elected parliament</a:t>
            </a:r>
          </a:p>
          <a:p>
            <a:pPr>
              <a:buFont typeface="Arial" pitchFamily="34" charset="0"/>
              <a:buChar char="•"/>
            </a:pPr>
            <a:r>
              <a:rPr lang="en-US" dirty="0" smtClean="0"/>
              <a:t>Declared its authority over all </a:t>
            </a:r>
            <a:r>
              <a:rPr lang="en-US" dirty="0" err="1" smtClean="0"/>
              <a:t>german</a:t>
            </a:r>
            <a:r>
              <a:rPr lang="en-US" dirty="0" smtClean="0"/>
              <a:t> lands, wanted more central government than the Diet of the confederation </a:t>
            </a:r>
          </a:p>
          <a:p>
            <a:pPr>
              <a:buFont typeface="Arial" pitchFamily="34" charset="0"/>
              <a:buChar char="•"/>
            </a:pPr>
            <a:r>
              <a:rPr lang="en-US" dirty="0" smtClean="0"/>
              <a:t>Couldn’t agree on much, spent too much time debating, no leader or organization</a:t>
            </a:r>
          </a:p>
          <a:p>
            <a:pPr>
              <a:buFont typeface="Arial" pitchFamily="34" charset="0"/>
              <a:buChar char="•"/>
            </a:pPr>
            <a:r>
              <a:rPr lang="en-US" dirty="0" smtClean="0"/>
              <a:t>Provisional central power established end of </a:t>
            </a:r>
            <a:r>
              <a:rPr lang="en-US" dirty="0" err="1" smtClean="0"/>
              <a:t>june</a:t>
            </a:r>
            <a:r>
              <a:rPr lang="en-US" dirty="0" smtClean="0"/>
              <a:t>, but no agreement about how and what it was supposed to do, so very ineffective</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8125301"/>
          </a:xfrm>
          <a:prstGeom prst="rect">
            <a:avLst/>
          </a:prstGeom>
          <a:noFill/>
        </p:spPr>
        <p:txBody>
          <a:bodyPr wrap="square" rtlCol="0">
            <a:spAutoFit/>
          </a:bodyPr>
          <a:lstStyle/>
          <a:p>
            <a:pPr>
              <a:buFont typeface="Arial" pitchFamily="34" charset="0"/>
              <a:buChar char="•"/>
            </a:pPr>
            <a:r>
              <a:rPr lang="en-US" dirty="0" smtClean="0"/>
              <a:t>Imperial regent/Vicar of the empire elected as head of provisional government (provisional central power)</a:t>
            </a:r>
          </a:p>
          <a:p>
            <a:pPr>
              <a:buFont typeface="Arial" pitchFamily="34" charset="0"/>
              <a:buChar char="•"/>
            </a:pPr>
            <a:r>
              <a:rPr lang="en-US" dirty="0" smtClean="0"/>
              <a:t>Austrian Archduke with </a:t>
            </a:r>
            <a:r>
              <a:rPr lang="en-US" dirty="0" err="1" smtClean="0"/>
              <a:t>german</a:t>
            </a:r>
            <a:r>
              <a:rPr lang="en-US" dirty="0" smtClean="0"/>
              <a:t> nationalism and liberal sympathies, appointed ministers but no staff and no clearly defined duties, so did nothing</a:t>
            </a:r>
          </a:p>
          <a:p>
            <a:pPr>
              <a:buFont typeface="Arial" pitchFamily="34" charset="0"/>
              <a:buChar char="•"/>
            </a:pPr>
            <a:r>
              <a:rPr lang="en-US" dirty="0" smtClean="0"/>
              <a:t>December 1848 50 articles on the fundamental rights declared, equality before law, freedom of worship, press and arbitrary arrest, no discrimination based on class</a:t>
            </a:r>
          </a:p>
          <a:p>
            <a:pPr>
              <a:buFont typeface="Arial" pitchFamily="34" charset="0"/>
              <a:buChar char="•"/>
            </a:pPr>
            <a:r>
              <a:rPr lang="en-US" dirty="0" smtClean="0"/>
              <a:t>Interminable debate about </a:t>
            </a:r>
            <a:r>
              <a:rPr lang="en-US" dirty="0" err="1" smtClean="0"/>
              <a:t>grosdeutsche</a:t>
            </a:r>
            <a:r>
              <a:rPr lang="en-US" dirty="0" smtClean="0"/>
              <a:t> or </a:t>
            </a:r>
            <a:r>
              <a:rPr lang="en-US" dirty="0" err="1" smtClean="0"/>
              <a:t>kleindeutsche</a:t>
            </a:r>
            <a:r>
              <a:rPr lang="en-US" dirty="0" smtClean="0"/>
              <a:t>, former meant leadership by catholic </a:t>
            </a:r>
            <a:r>
              <a:rPr lang="en-US" dirty="0" err="1" smtClean="0"/>
              <a:t>austria</a:t>
            </a:r>
            <a:r>
              <a:rPr lang="en-US" dirty="0" smtClean="0"/>
              <a:t>, latter by protestant </a:t>
            </a:r>
            <a:r>
              <a:rPr lang="en-US" dirty="0" err="1" smtClean="0"/>
              <a:t>prussia</a:t>
            </a:r>
            <a:endParaRPr lang="en-US" dirty="0" smtClean="0"/>
          </a:p>
          <a:p>
            <a:pPr>
              <a:buFont typeface="Arial" pitchFamily="34" charset="0"/>
              <a:buChar char="•"/>
            </a:pPr>
            <a:r>
              <a:rPr lang="en-US" dirty="0" smtClean="0"/>
              <a:t>Prussian general was war minister of </a:t>
            </a:r>
            <a:r>
              <a:rPr lang="en-US" dirty="0" err="1" smtClean="0"/>
              <a:t>frankfurt</a:t>
            </a:r>
            <a:r>
              <a:rPr lang="en-US" dirty="0" smtClean="0"/>
              <a:t> parliament, but refused to act in any way contrary to Frederick William IV’s wishes, and said Prussian army must be independent, failed to persuade </a:t>
            </a:r>
            <a:r>
              <a:rPr lang="en-US" dirty="0" err="1" smtClean="0"/>
              <a:t>austria</a:t>
            </a:r>
            <a:r>
              <a:rPr lang="en-US" dirty="0" smtClean="0"/>
              <a:t> to join army to it if need arose, so new government left with no military power</a:t>
            </a:r>
          </a:p>
          <a:p>
            <a:pPr>
              <a:buFont typeface="Arial" pitchFamily="34" charset="0"/>
              <a:buChar char="•"/>
            </a:pPr>
            <a:r>
              <a:rPr lang="en-US" dirty="0" smtClean="0"/>
              <a:t>March 1849, finally constitution ready on </a:t>
            </a:r>
            <a:r>
              <a:rPr lang="en-US" dirty="0" err="1" smtClean="0"/>
              <a:t>kleindeutsche</a:t>
            </a:r>
            <a:r>
              <a:rPr lang="en-US" dirty="0" smtClean="0"/>
              <a:t> model, two houses, lower house elected by secret ballot of citizens of good reputation, upper house of reigning monarchs, control over finance and legislation, but this would mean limitation on king’s power so </a:t>
            </a:r>
            <a:r>
              <a:rPr lang="en-US" dirty="0" err="1" smtClean="0"/>
              <a:t>prussia</a:t>
            </a:r>
            <a:r>
              <a:rPr lang="en-US" dirty="0" smtClean="0"/>
              <a:t>, </a:t>
            </a:r>
            <a:r>
              <a:rPr lang="en-US" dirty="0" err="1" smtClean="0"/>
              <a:t>bavaria</a:t>
            </a:r>
            <a:r>
              <a:rPr lang="en-US" dirty="0" smtClean="0"/>
              <a:t>, </a:t>
            </a:r>
            <a:r>
              <a:rPr lang="en-US" dirty="0" err="1" smtClean="0"/>
              <a:t>saxony</a:t>
            </a:r>
            <a:r>
              <a:rPr lang="en-US" dirty="0" smtClean="0"/>
              <a:t> and </a:t>
            </a:r>
            <a:r>
              <a:rPr lang="en-US" dirty="0" err="1" smtClean="0"/>
              <a:t>hanover</a:t>
            </a:r>
            <a:r>
              <a:rPr lang="en-US" dirty="0" smtClean="0"/>
              <a:t> rejected constitution</a:t>
            </a:r>
          </a:p>
          <a:p>
            <a:pPr>
              <a:buFont typeface="Arial" pitchFamily="34" charset="0"/>
              <a:buChar char="•"/>
            </a:pPr>
            <a:r>
              <a:rPr lang="en-US" dirty="0" smtClean="0"/>
              <a:t>Parliament driven out of </a:t>
            </a:r>
            <a:r>
              <a:rPr lang="en-US" dirty="0" err="1" smtClean="0"/>
              <a:t>frankfurt</a:t>
            </a:r>
            <a:r>
              <a:rPr lang="en-US" dirty="0" smtClean="0"/>
              <a:t>, then dispersed by king in </a:t>
            </a:r>
            <a:r>
              <a:rPr lang="en-US" dirty="0" err="1" smtClean="0"/>
              <a:t>june</a:t>
            </a:r>
            <a:r>
              <a:rPr lang="en-US" dirty="0" smtClean="0"/>
              <a:t> 1849</a:t>
            </a:r>
          </a:p>
          <a:p>
            <a:pPr>
              <a:buFont typeface="Arial" pitchFamily="34" charset="0"/>
              <a:buChar char="•"/>
            </a:pPr>
            <a:r>
              <a:rPr lang="en-US" dirty="0" smtClean="0"/>
              <a:t>Parliament had started with the old Diet declaring it legal successor, had no other national rival</a:t>
            </a:r>
          </a:p>
          <a:p>
            <a:pPr>
              <a:buFont typeface="Arial" pitchFamily="34" charset="0"/>
              <a:buChar char="•"/>
            </a:pPr>
            <a:r>
              <a:rPr lang="en-US" dirty="0" smtClean="0"/>
              <a:t>But divisions between members slowed proceedings, failed to fill power vacuum in time</a:t>
            </a:r>
          </a:p>
          <a:p>
            <a:pPr>
              <a:buFont typeface="Arial" pitchFamily="34" charset="0"/>
              <a:buChar char="•"/>
            </a:pPr>
            <a:r>
              <a:rPr lang="en-US" dirty="0" smtClean="0"/>
              <a:t>Radical minority more concerned with overthrow of existing governments than making constitution, in conflict with liberals who wanted moderate settlement, individual and property rights, but no major social change</a:t>
            </a:r>
          </a:p>
          <a:p>
            <a:pPr>
              <a:buFont typeface="Arial" pitchFamily="34" charset="0"/>
              <a:buChar char="•"/>
            </a:pPr>
            <a:r>
              <a:rPr lang="en-US" dirty="0" smtClean="0"/>
              <a:t>Small conservative group wanted individual states to keep control, not too centralized</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7571303"/>
          </a:xfrm>
          <a:prstGeom prst="rect">
            <a:avLst/>
          </a:prstGeom>
          <a:noFill/>
        </p:spPr>
        <p:txBody>
          <a:bodyPr wrap="square" rtlCol="0">
            <a:spAutoFit/>
          </a:bodyPr>
          <a:lstStyle/>
          <a:p>
            <a:pPr>
              <a:buFont typeface="Arial" pitchFamily="34" charset="0"/>
              <a:buChar char="•"/>
            </a:pPr>
            <a:r>
              <a:rPr lang="en-US" dirty="0" smtClean="0"/>
              <a:t>Large number of independent, politically uncommitted members</a:t>
            </a:r>
          </a:p>
          <a:p>
            <a:pPr>
              <a:buFont typeface="Arial" pitchFamily="34" charset="0"/>
              <a:buChar char="•"/>
            </a:pPr>
            <a:r>
              <a:rPr lang="en-US" dirty="0" smtClean="0"/>
              <a:t>Difficult to reconcile all shades of opinion and aims</a:t>
            </a:r>
          </a:p>
          <a:p>
            <a:pPr>
              <a:buFont typeface="Arial" pitchFamily="34" charset="0"/>
              <a:buChar char="•"/>
            </a:pPr>
            <a:r>
              <a:rPr lang="en-US" dirty="0" smtClean="0"/>
              <a:t>Unwise choice of leader, sincere and well-meaning but no force of personality</a:t>
            </a:r>
          </a:p>
          <a:p>
            <a:pPr>
              <a:buFont typeface="Arial" pitchFamily="34" charset="0"/>
              <a:buChar char="•"/>
            </a:pPr>
            <a:r>
              <a:rPr lang="en-US" dirty="0" smtClean="0"/>
              <a:t>Authority of parliament never accepted wholeheartedly by individual states</a:t>
            </a:r>
          </a:p>
          <a:p>
            <a:pPr>
              <a:buFont typeface="Arial" pitchFamily="34" charset="0"/>
              <a:buChar char="•"/>
            </a:pPr>
            <a:r>
              <a:rPr lang="en-US" dirty="0" smtClean="0"/>
              <a:t>Lacked effective administration, no proper government organization, no military backing to enforce decrees</a:t>
            </a:r>
          </a:p>
          <a:p>
            <a:pPr>
              <a:buFont typeface="Arial" pitchFamily="34" charset="0"/>
              <a:buChar char="•"/>
            </a:pPr>
            <a:r>
              <a:rPr lang="en-US" dirty="0" smtClean="0"/>
              <a:t>New </a:t>
            </a:r>
            <a:r>
              <a:rPr lang="en-US" dirty="0" err="1" smtClean="0"/>
              <a:t>austrian</a:t>
            </a:r>
            <a:r>
              <a:rPr lang="en-US" dirty="0" smtClean="0"/>
              <a:t> emperor </a:t>
            </a:r>
            <a:r>
              <a:rPr lang="en-US" dirty="0" err="1" smtClean="0"/>
              <a:t>franz</a:t>
            </a:r>
            <a:r>
              <a:rPr lang="en-US" dirty="0" smtClean="0"/>
              <a:t> </a:t>
            </a:r>
            <a:r>
              <a:rPr lang="en-US" dirty="0" err="1" smtClean="0"/>
              <a:t>joseph</a:t>
            </a:r>
            <a:r>
              <a:rPr lang="en-US" dirty="0" smtClean="0"/>
              <a:t> regained control of </a:t>
            </a:r>
            <a:r>
              <a:rPr lang="en-US" dirty="0" err="1" smtClean="0"/>
              <a:t>austria</a:t>
            </a:r>
            <a:r>
              <a:rPr lang="en-US" dirty="0" smtClean="0"/>
              <a:t> march 1849, no hope of </a:t>
            </a:r>
            <a:r>
              <a:rPr lang="en-US" dirty="0" err="1" smtClean="0"/>
              <a:t>grossdeutsch</a:t>
            </a:r>
            <a:r>
              <a:rPr lang="en-US" dirty="0" smtClean="0"/>
              <a:t>, no other ruler would cooperate in face of </a:t>
            </a:r>
            <a:r>
              <a:rPr lang="en-US" dirty="0" err="1" smtClean="0"/>
              <a:t>austrian</a:t>
            </a:r>
            <a:r>
              <a:rPr lang="en-US" dirty="0" smtClean="0"/>
              <a:t> power</a:t>
            </a:r>
          </a:p>
          <a:p>
            <a:endParaRPr lang="en-US" dirty="0" smtClean="0"/>
          </a:p>
          <a:p>
            <a:r>
              <a:rPr lang="en-US" dirty="0" smtClean="0"/>
              <a:t>Prussia: </a:t>
            </a:r>
          </a:p>
          <a:p>
            <a:pPr>
              <a:buFont typeface="Arial" pitchFamily="34" charset="0"/>
              <a:buChar char="•"/>
            </a:pPr>
            <a:r>
              <a:rPr lang="en-US" dirty="0" smtClean="0"/>
              <a:t>Frederick </a:t>
            </a:r>
            <a:r>
              <a:rPr lang="en-US" dirty="0" err="1" smtClean="0"/>
              <a:t>william</a:t>
            </a:r>
            <a:r>
              <a:rPr lang="en-US" dirty="0" smtClean="0"/>
              <a:t> IV strange character, romantic, history of holy roman empire, divine right to rule, conservative</a:t>
            </a:r>
          </a:p>
          <a:p>
            <a:pPr>
              <a:buFont typeface="Arial" pitchFamily="34" charset="0"/>
              <a:buChar char="•"/>
            </a:pPr>
            <a:r>
              <a:rPr lang="en-US" dirty="0" smtClean="0"/>
              <a:t>At beginning 1840, seemed reforming, released political prisoners, lessened censorship, greater power to eight provincial </a:t>
            </a:r>
            <a:r>
              <a:rPr lang="en-US" dirty="0" err="1" smtClean="0"/>
              <a:t>prussian</a:t>
            </a:r>
            <a:r>
              <a:rPr lang="en-US" dirty="0" smtClean="0"/>
              <a:t> diets, but this increased liberal vocal demands for constitution promised in 1815 and offended conservative </a:t>
            </a:r>
            <a:r>
              <a:rPr lang="en-US" dirty="0" err="1" smtClean="0"/>
              <a:t>junkers</a:t>
            </a:r>
            <a:endParaRPr lang="en-US" dirty="0" smtClean="0"/>
          </a:p>
          <a:p>
            <a:pPr>
              <a:buFont typeface="Arial" pitchFamily="34" charset="0"/>
              <a:buChar char="•"/>
            </a:pPr>
            <a:r>
              <a:rPr lang="en-US" dirty="0" smtClean="0"/>
              <a:t>Angered, suppressed critical newspapers, especially </a:t>
            </a:r>
            <a:r>
              <a:rPr lang="en-US" dirty="0" err="1" smtClean="0"/>
              <a:t>karl</a:t>
            </a:r>
            <a:r>
              <a:rPr lang="en-US" dirty="0" smtClean="0"/>
              <a:t> </a:t>
            </a:r>
            <a:r>
              <a:rPr lang="en-US" dirty="0" err="1" smtClean="0"/>
              <a:t>marx</a:t>
            </a:r>
            <a:r>
              <a:rPr lang="en-US" dirty="0" smtClean="0"/>
              <a:t> articles</a:t>
            </a:r>
          </a:p>
          <a:p>
            <a:pPr>
              <a:buFont typeface="Arial" pitchFamily="34" charset="0"/>
              <a:buChar char="•"/>
            </a:pPr>
            <a:r>
              <a:rPr lang="en-US" dirty="0" smtClean="0"/>
              <a:t>1847 called meeting of united diet in </a:t>
            </a:r>
            <a:r>
              <a:rPr lang="en-US" dirty="0" err="1" smtClean="0"/>
              <a:t>berlin</a:t>
            </a:r>
            <a:endParaRPr lang="en-US" dirty="0" smtClean="0"/>
          </a:p>
          <a:p>
            <a:pPr>
              <a:buFont typeface="Arial" pitchFamily="34" charset="0"/>
              <a:buChar char="•"/>
            </a:pPr>
            <a:r>
              <a:rPr lang="en-US" dirty="0" smtClean="0"/>
              <a:t>News of </a:t>
            </a:r>
            <a:r>
              <a:rPr lang="en-US" dirty="0" err="1" smtClean="0"/>
              <a:t>paris</a:t>
            </a:r>
            <a:r>
              <a:rPr lang="en-US" dirty="0" smtClean="0"/>
              <a:t> revolution reached </a:t>
            </a:r>
            <a:r>
              <a:rPr lang="en-US" dirty="0" err="1" smtClean="0"/>
              <a:t>berlin</a:t>
            </a:r>
            <a:r>
              <a:rPr lang="en-US" dirty="0" smtClean="0"/>
              <a:t>, worker demonstration (mostly skilled craftsmen) in palace square March 1848, skirmishes and street fighting</a:t>
            </a:r>
          </a:p>
          <a:p>
            <a:pPr>
              <a:buFont typeface="Arial" pitchFamily="34" charset="0"/>
              <a:buChar char="•"/>
            </a:pPr>
            <a:r>
              <a:rPr lang="en-US" dirty="0" smtClean="0"/>
              <a:t>Deputations of leading citizens called for political concessions</a:t>
            </a:r>
          </a:p>
          <a:p>
            <a:pPr>
              <a:buFont typeface="Arial" pitchFamily="34" charset="0"/>
              <a:buChar char="•"/>
            </a:pPr>
            <a:r>
              <a:rPr lang="en-US" dirty="0" smtClean="0"/>
              <a:t>Originally about pay and work hours, then about rights</a:t>
            </a:r>
          </a:p>
          <a:p>
            <a:pPr>
              <a:buFont typeface="Arial" pitchFamily="34" charset="0"/>
              <a:buChar char="•"/>
            </a:pPr>
            <a:r>
              <a:rPr lang="en-US" dirty="0" smtClean="0"/>
              <a:t>16</a:t>
            </a:r>
            <a:r>
              <a:rPr lang="en-US" baseline="30000" dirty="0" smtClean="0"/>
              <a:t>th</a:t>
            </a:r>
            <a:r>
              <a:rPr lang="en-US" dirty="0" smtClean="0"/>
              <a:t> march news of </a:t>
            </a:r>
            <a:r>
              <a:rPr lang="en-US" dirty="0" err="1" smtClean="0"/>
              <a:t>metternich’s</a:t>
            </a:r>
            <a:r>
              <a:rPr lang="en-US" dirty="0" smtClean="0"/>
              <a:t> dismissal in </a:t>
            </a:r>
            <a:r>
              <a:rPr lang="en-US" dirty="0" err="1" smtClean="0"/>
              <a:t>vienna</a:t>
            </a:r>
            <a:r>
              <a:rPr lang="en-US" dirty="0" smtClean="0"/>
              <a:t> revolution</a:t>
            </a:r>
          </a:p>
          <a:p>
            <a:pPr>
              <a:buFont typeface="Arial" pitchFamily="34" charset="0"/>
              <a:buChar char="•"/>
            </a:pPr>
            <a:r>
              <a:rPr lang="en-US" dirty="0" smtClean="0"/>
              <a:t>Crowds grew, shots fired, rioting</a:t>
            </a:r>
          </a:p>
          <a:p>
            <a:pPr>
              <a:buFont typeface="Arial" pitchFamily="34" charset="0"/>
              <a:buChar char="•"/>
            </a:pPr>
            <a:r>
              <a:rPr lang="en-US" dirty="0" smtClean="0"/>
              <a:t>King dismayed, disliked blood, said if barriers dismantled, troops would withdraw</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pPr>
              <a:buFont typeface="Arial" pitchFamily="34" charset="0"/>
              <a:buChar char="•"/>
            </a:pPr>
            <a:r>
              <a:rPr lang="en-US" dirty="0" smtClean="0"/>
              <a:t>King appeared in German </a:t>
            </a:r>
            <a:r>
              <a:rPr lang="en-US" dirty="0" err="1" smtClean="0"/>
              <a:t>colours</a:t>
            </a:r>
            <a:r>
              <a:rPr lang="en-US" dirty="0" smtClean="0"/>
              <a:t> of red, black and gold and said he wanted </a:t>
            </a:r>
            <a:r>
              <a:rPr lang="en-US" dirty="0" err="1" smtClean="0"/>
              <a:t>german</a:t>
            </a:r>
            <a:r>
              <a:rPr lang="en-US" dirty="0" smtClean="0"/>
              <a:t> unity, seemed to support people</a:t>
            </a:r>
          </a:p>
          <a:p>
            <a:pPr>
              <a:buFont typeface="Arial" pitchFamily="34" charset="0"/>
              <a:buChar char="•"/>
            </a:pPr>
            <a:r>
              <a:rPr lang="en-US" dirty="0" smtClean="0"/>
              <a:t>Seemed carried away by emotion, maybe wanted to act as head of national revolution to regain control</a:t>
            </a:r>
          </a:p>
          <a:p>
            <a:pPr>
              <a:buFont typeface="Arial" pitchFamily="34" charset="0"/>
              <a:buChar char="•"/>
            </a:pPr>
            <a:r>
              <a:rPr lang="en-US" dirty="0" smtClean="0"/>
              <a:t>Granted series of reforms, accepted constitutional government idea, allowed elections for assembly to draw constitution</a:t>
            </a:r>
          </a:p>
          <a:p>
            <a:pPr>
              <a:buFont typeface="Arial" pitchFamily="34" charset="0"/>
              <a:buChar char="•"/>
            </a:pPr>
            <a:r>
              <a:rPr lang="en-US" dirty="0" smtClean="0"/>
              <a:t>But once he escaped from </a:t>
            </a:r>
            <a:r>
              <a:rPr lang="en-US" dirty="0" err="1" smtClean="0"/>
              <a:t>berlin</a:t>
            </a:r>
            <a:r>
              <a:rPr lang="en-US" dirty="0" smtClean="0"/>
              <a:t>, change of heart</a:t>
            </a:r>
          </a:p>
          <a:p>
            <a:pPr>
              <a:buFont typeface="Arial" pitchFamily="34" charset="0"/>
              <a:buChar char="•"/>
            </a:pPr>
            <a:r>
              <a:rPr lang="en-US" dirty="0" smtClean="0"/>
              <a:t>Still kept word, assembly elected, but before constitution complete, king dismissed it </a:t>
            </a:r>
            <a:r>
              <a:rPr lang="en-IN" dirty="0" smtClean="0"/>
              <a:t>and proclaimed his own constitution</a:t>
            </a:r>
          </a:p>
          <a:p>
            <a:pPr>
              <a:buFont typeface="Arial" pitchFamily="34" charset="0"/>
              <a:buChar char="•"/>
            </a:pPr>
            <a:r>
              <a:rPr lang="en-US" dirty="0" smtClean="0"/>
              <a:t>Representative assembly with two houses, upper by older property owners, lower by manhood suffrage, but king could suspend civil rights and collect taxes in emergency without parliament and could alter constitution</a:t>
            </a:r>
          </a:p>
          <a:p>
            <a:pPr>
              <a:buFont typeface="Arial" pitchFamily="34" charset="0"/>
              <a:buChar char="•"/>
            </a:pPr>
            <a:r>
              <a:rPr lang="en-US" dirty="0" smtClean="0"/>
              <a:t>Ministers liked this better than </a:t>
            </a:r>
            <a:r>
              <a:rPr lang="en-US" dirty="0" err="1" smtClean="0"/>
              <a:t>frankfurt</a:t>
            </a:r>
            <a:r>
              <a:rPr lang="en-US" dirty="0" smtClean="0"/>
              <a:t> parliament, preferred </a:t>
            </a:r>
            <a:r>
              <a:rPr lang="en-US" dirty="0" err="1" smtClean="0"/>
              <a:t>prussian</a:t>
            </a:r>
            <a:r>
              <a:rPr lang="en-US" dirty="0" smtClean="0"/>
              <a:t> dominance</a:t>
            </a:r>
          </a:p>
          <a:p>
            <a:pPr>
              <a:buFont typeface="Arial" pitchFamily="34" charset="0"/>
              <a:buChar char="•"/>
            </a:pPr>
            <a:r>
              <a:rPr lang="en-US" dirty="0" smtClean="0"/>
              <a:t>King refused crown offer by </a:t>
            </a:r>
            <a:r>
              <a:rPr lang="en-US" dirty="0" err="1" smtClean="0"/>
              <a:t>frankfurt</a:t>
            </a:r>
            <a:r>
              <a:rPr lang="en-US" dirty="0" smtClean="0"/>
              <a:t> parliament—not theirs to offer, he would only consort with princes and kings</a:t>
            </a:r>
          </a:p>
          <a:p>
            <a:pPr>
              <a:buFont typeface="Arial" pitchFamily="34" charset="0"/>
              <a:buChar char="•"/>
            </a:pPr>
            <a:r>
              <a:rPr lang="en-US" dirty="0" smtClean="0"/>
              <a:t>Ships bought by parliament as nucleus of national fleet were sold off</a:t>
            </a:r>
          </a:p>
          <a:p>
            <a:pPr>
              <a:buFont typeface="Arial" pitchFamily="34" charset="0"/>
              <a:buChar char="•"/>
            </a:pPr>
            <a:r>
              <a:rPr lang="en-US" dirty="0" smtClean="0"/>
              <a:t>Constitutional changes obtained from </a:t>
            </a:r>
            <a:r>
              <a:rPr lang="en-US" dirty="0" err="1" smtClean="0"/>
              <a:t>saxony</a:t>
            </a:r>
            <a:r>
              <a:rPr lang="en-US" dirty="0" smtClean="0"/>
              <a:t>, </a:t>
            </a:r>
            <a:r>
              <a:rPr lang="en-US" dirty="0" err="1" smtClean="0"/>
              <a:t>hanover</a:t>
            </a:r>
            <a:r>
              <a:rPr lang="en-US" dirty="0" smtClean="0"/>
              <a:t> and small states revoked</a:t>
            </a:r>
          </a:p>
          <a:p>
            <a:pPr>
              <a:buFont typeface="Arial" pitchFamily="34" charset="0"/>
              <a:buChar char="•"/>
            </a:pPr>
            <a:r>
              <a:rPr lang="en-US" dirty="0" smtClean="0"/>
              <a:t>Liberals arrested, executed, exiled</a:t>
            </a:r>
          </a:p>
          <a:p>
            <a:pPr>
              <a:buFont typeface="Arial" pitchFamily="34" charset="0"/>
              <a:buChar char="•"/>
            </a:pPr>
            <a:r>
              <a:rPr lang="en-US" dirty="0" smtClean="0"/>
              <a:t>Prussian police powers increased and local government powers decreased, three class suffrage for lower house, richest sectors best represented </a:t>
            </a:r>
          </a:p>
          <a:p>
            <a:pPr>
              <a:buFont typeface="Arial" pitchFamily="34" charset="0"/>
              <a:buChar char="•"/>
            </a:pPr>
            <a:r>
              <a:rPr lang="en-US" dirty="0" smtClean="0"/>
              <a:t>Small states in southwest, peasants had attacked rural lords, Baden briefly proclaimed republic—no support, liberal government quashed it, most revolutionary activity didn’t involve violence</a:t>
            </a:r>
          </a:p>
          <a:p>
            <a:pPr>
              <a:buFont typeface="Arial" pitchFamily="34" charset="0"/>
              <a:buChar char="•"/>
            </a:pPr>
            <a:r>
              <a:rPr lang="en-US" dirty="0" smtClean="0"/>
              <a:t>Princes sensibly gave way on easily reversible issues and bided their time, kept control of army, then regained power when liberals/radicals/conservatives divided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294305"/>
          </a:xfrm>
          <a:prstGeom prst="rect">
            <a:avLst/>
          </a:prstGeom>
          <a:noFill/>
        </p:spPr>
        <p:txBody>
          <a:bodyPr wrap="square" rtlCol="0">
            <a:spAutoFit/>
          </a:bodyPr>
          <a:lstStyle/>
          <a:p>
            <a:r>
              <a:rPr lang="en-US" dirty="0" smtClean="0"/>
              <a:t>1848-Bismarck</a:t>
            </a:r>
          </a:p>
          <a:p>
            <a:pPr>
              <a:buFont typeface="Arial" pitchFamily="34" charset="0"/>
              <a:buChar char="•"/>
            </a:pPr>
            <a:r>
              <a:rPr lang="en-US" dirty="0" smtClean="0"/>
              <a:t>Prussian king wanted to be head of united </a:t>
            </a:r>
            <a:r>
              <a:rPr lang="en-US" dirty="0" err="1" smtClean="0"/>
              <a:t>germany</a:t>
            </a:r>
            <a:r>
              <a:rPr lang="en-US" dirty="0" smtClean="0"/>
              <a:t> if he had princes’ approval</a:t>
            </a:r>
          </a:p>
          <a:p>
            <a:pPr>
              <a:buFont typeface="Arial" pitchFamily="34" charset="0"/>
              <a:buChar char="•"/>
            </a:pPr>
            <a:r>
              <a:rPr lang="en-US" dirty="0" smtClean="0"/>
              <a:t>1849 Prussian Union Plan</a:t>
            </a:r>
            <a:r>
              <a:rPr lang="en-IN" dirty="0" smtClean="0"/>
              <a:t>: </a:t>
            </a:r>
            <a:r>
              <a:rPr lang="en-IN" dirty="0" err="1" smtClean="0"/>
              <a:t>german</a:t>
            </a:r>
            <a:r>
              <a:rPr lang="en-IN" dirty="0" smtClean="0"/>
              <a:t> federal </a:t>
            </a:r>
            <a:r>
              <a:rPr lang="en-IN" dirty="0" err="1" smtClean="0"/>
              <a:t>reich</a:t>
            </a:r>
            <a:r>
              <a:rPr lang="en-IN" dirty="0" smtClean="0"/>
              <a:t>, excluding </a:t>
            </a:r>
            <a:r>
              <a:rPr lang="en-IN" dirty="0" err="1" smtClean="0"/>
              <a:t>austria</a:t>
            </a:r>
            <a:r>
              <a:rPr lang="en-IN" dirty="0" smtClean="0"/>
              <a:t>, central government and ‘permanent union (alliance)’ between </a:t>
            </a:r>
            <a:r>
              <a:rPr lang="en-IN" dirty="0" err="1" smtClean="0"/>
              <a:t>austria</a:t>
            </a:r>
            <a:r>
              <a:rPr lang="en-IN" dirty="0" smtClean="0"/>
              <a:t> and </a:t>
            </a:r>
            <a:r>
              <a:rPr lang="en-IN" dirty="0" err="1" smtClean="0"/>
              <a:t>germany</a:t>
            </a:r>
            <a:endParaRPr lang="en-IN" dirty="0" smtClean="0"/>
          </a:p>
          <a:p>
            <a:pPr>
              <a:buFont typeface="Arial" pitchFamily="34" charset="0"/>
              <a:buChar char="•"/>
            </a:pPr>
            <a:r>
              <a:rPr lang="en-US" dirty="0" smtClean="0"/>
              <a:t>Tried to have both </a:t>
            </a:r>
            <a:r>
              <a:rPr lang="en-US" dirty="0" err="1" smtClean="0"/>
              <a:t>grossdeutsch</a:t>
            </a:r>
            <a:r>
              <a:rPr lang="en-US" dirty="0" smtClean="0"/>
              <a:t> and </a:t>
            </a:r>
            <a:r>
              <a:rPr lang="en-US" dirty="0" err="1" smtClean="0"/>
              <a:t>kleindeutsch</a:t>
            </a:r>
            <a:r>
              <a:rPr lang="en-US" dirty="0" smtClean="0"/>
              <a:t> solution, not approved by </a:t>
            </a:r>
            <a:r>
              <a:rPr lang="en-US" dirty="0" err="1" smtClean="0"/>
              <a:t>austria</a:t>
            </a:r>
            <a:endParaRPr lang="en-US" dirty="0" smtClean="0"/>
          </a:p>
          <a:p>
            <a:pPr>
              <a:buFont typeface="Arial" pitchFamily="34" charset="0"/>
              <a:buChar char="•"/>
            </a:pPr>
            <a:r>
              <a:rPr lang="en-US" dirty="0" smtClean="0"/>
              <a:t>Austrian CM </a:t>
            </a:r>
            <a:r>
              <a:rPr lang="en-US" dirty="0" err="1" smtClean="0"/>
              <a:t>schwarzenberg</a:t>
            </a:r>
            <a:r>
              <a:rPr lang="en-US" dirty="0" smtClean="0"/>
              <a:t> saw it as </a:t>
            </a:r>
            <a:r>
              <a:rPr lang="en-US" dirty="0" err="1" smtClean="0"/>
              <a:t>prussian</a:t>
            </a:r>
            <a:r>
              <a:rPr lang="en-US" dirty="0" smtClean="0"/>
              <a:t> dominance in </a:t>
            </a:r>
            <a:r>
              <a:rPr lang="en-US" dirty="0" err="1" smtClean="0"/>
              <a:t>germany</a:t>
            </a:r>
            <a:r>
              <a:rPr lang="en-US" dirty="0" smtClean="0"/>
              <a:t>, but too many domestic problems—</a:t>
            </a:r>
            <a:r>
              <a:rPr lang="en-US" dirty="0" err="1" smtClean="0"/>
              <a:t>hungarian</a:t>
            </a:r>
            <a:r>
              <a:rPr lang="en-US" dirty="0" smtClean="0"/>
              <a:t> rising</a:t>
            </a:r>
          </a:p>
          <a:p>
            <a:pPr>
              <a:buFont typeface="Arial" pitchFamily="34" charset="0"/>
              <a:buChar char="•"/>
            </a:pPr>
            <a:r>
              <a:rPr lang="en-US" dirty="0" smtClean="0"/>
              <a:t>Three Kings’ alliance: </a:t>
            </a:r>
            <a:r>
              <a:rPr lang="en-US" dirty="0" err="1" smtClean="0"/>
              <a:t>prussia</a:t>
            </a:r>
            <a:r>
              <a:rPr lang="en-US" dirty="0" smtClean="0"/>
              <a:t>, </a:t>
            </a:r>
            <a:r>
              <a:rPr lang="en-US" dirty="0" err="1" smtClean="0"/>
              <a:t>saxony</a:t>
            </a:r>
            <a:r>
              <a:rPr lang="en-US" dirty="0" smtClean="0"/>
              <a:t>, </a:t>
            </a:r>
            <a:r>
              <a:rPr lang="en-US" dirty="0" err="1" smtClean="0"/>
              <a:t>hanover</a:t>
            </a:r>
            <a:r>
              <a:rPr lang="en-US" dirty="0" smtClean="0"/>
              <a:t>, then number of small states persuaded to agree to plan</a:t>
            </a:r>
          </a:p>
          <a:p>
            <a:pPr>
              <a:buFont typeface="Arial" pitchFamily="34" charset="0"/>
              <a:buChar char="•"/>
            </a:pPr>
            <a:r>
              <a:rPr lang="en-US" dirty="0" smtClean="0"/>
              <a:t>Erfurt March 1950 meeting of 28 states, but opposed by </a:t>
            </a:r>
            <a:r>
              <a:rPr lang="en-US" dirty="0" err="1" smtClean="0"/>
              <a:t>austria</a:t>
            </a:r>
            <a:r>
              <a:rPr lang="en-US" dirty="0" smtClean="0"/>
              <a:t>—no domestic </a:t>
            </a:r>
            <a:r>
              <a:rPr lang="en-US" dirty="0" err="1" smtClean="0"/>
              <a:t>prob</a:t>
            </a:r>
            <a:r>
              <a:rPr lang="en-US" dirty="0" smtClean="0"/>
              <a:t> now</a:t>
            </a:r>
          </a:p>
          <a:p>
            <a:pPr>
              <a:buFont typeface="Arial" pitchFamily="34" charset="0"/>
              <a:buChar char="•"/>
            </a:pPr>
            <a:r>
              <a:rPr lang="en-US" dirty="0" smtClean="0"/>
              <a:t>Austrian CM posed </a:t>
            </a:r>
            <a:r>
              <a:rPr lang="en-US" dirty="0" err="1" smtClean="0"/>
              <a:t>grossdeutsch</a:t>
            </a:r>
            <a:r>
              <a:rPr lang="en-US" dirty="0" smtClean="0"/>
              <a:t> model, governed jointly by </a:t>
            </a:r>
            <a:r>
              <a:rPr lang="en-US" dirty="0" err="1" smtClean="0"/>
              <a:t>prussia</a:t>
            </a:r>
            <a:r>
              <a:rPr lang="en-US" dirty="0" smtClean="0"/>
              <a:t>, </a:t>
            </a:r>
            <a:r>
              <a:rPr lang="en-US" dirty="0" err="1" smtClean="0"/>
              <a:t>austria</a:t>
            </a:r>
            <a:r>
              <a:rPr lang="en-US" dirty="0" smtClean="0"/>
              <a:t> and larger </a:t>
            </a:r>
            <a:r>
              <a:rPr lang="en-US" dirty="0" err="1" smtClean="0"/>
              <a:t>german</a:t>
            </a:r>
            <a:r>
              <a:rPr lang="en-US" dirty="0" smtClean="0"/>
              <a:t> states—larger </a:t>
            </a:r>
            <a:r>
              <a:rPr lang="en-US" dirty="0" err="1" smtClean="0"/>
              <a:t>german</a:t>
            </a:r>
            <a:r>
              <a:rPr lang="en-US" dirty="0" smtClean="0"/>
              <a:t> states saw more political power here, so turned to </a:t>
            </a:r>
            <a:r>
              <a:rPr lang="en-US" dirty="0" err="1" smtClean="0"/>
              <a:t>austrian</a:t>
            </a:r>
            <a:r>
              <a:rPr lang="en-US" dirty="0" smtClean="0"/>
              <a:t> model (</a:t>
            </a:r>
            <a:r>
              <a:rPr lang="en-US" dirty="0" err="1" smtClean="0"/>
              <a:t>hanover</a:t>
            </a:r>
            <a:r>
              <a:rPr lang="en-US" dirty="0" smtClean="0"/>
              <a:t>, </a:t>
            </a:r>
            <a:r>
              <a:rPr lang="en-US" dirty="0" err="1" smtClean="0"/>
              <a:t>saxony</a:t>
            </a:r>
            <a:r>
              <a:rPr lang="en-US" dirty="0" smtClean="0"/>
              <a:t>)</a:t>
            </a:r>
          </a:p>
          <a:p>
            <a:pPr>
              <a:buFont typeface="Arial" pitchFamily="34" charset="0"/>
              <a:buChar char="•"/>
            </a:pPr>
            <a:r>
              <a:rPr lang="en-US" dirty="0" smtClean="0"/>
              <a:t>CM summoned old Diet May 1950 to </a:t>
            </a:r>
            <a:r>
              <a:rPr lang="en-US" dirty="0" err="1" smtClean="0"/>
              <a:t>frankfurt</a:t>
            </a:r>
            <a:endParaRPr lang="en-US" dirty="0" smtClean="0"/>
          </a:p>
          <a:p>
            <a:pPr>
              <a:buFont typeface="Arial" pitchFamily="34" charset="0"/>
              <a:buChar char="•"/>
            </a:pPr>
            <a:r>
              <a:rPr lang="en-US" dirty="0" smtClean="0"/>
              <a:t>2 assemblies speaking for </a:t>
            </a:r>
            <a:r>
              <a:rPr lang="en-US" dirty="0" err="1" smtClean="0"/>
              <a:t>germany</a:t>
            </a:r>
            <a:r>
              <a:rPr lang="en-US" dirty="0" smtClean="0"/>
              <a:t>: </a:t>
            </a:r>
            <a:r>
              <a:rPr lang="en-US" dirty="0" err="1" smtClean="0"/>
              <a:t>erfurt</a:t>
            </a:r>
            <a:r>
              <a:rPr lang="en-US" dirty="0" smtClean="0"/>
              <a:t> union and </a:t>
            </a:r>
            <a:r>
              <a:rPr lang="en-US" dirty="0" err="1" smtClean="0"/>
              <a:t>frankfurt</a:t>
            </a:r>
            <a:r>
              <a:rPr lang="en-US" dirty="0" smtClean="0"/>
              <a:t> diet</a:t>
            </a:r>
          </a:p>
          <a:p>
            <a:pPr>
              <a:buFont typeface="Arial" pitchFamily="34" charset="0"/>
              <a:buChar char="•"/>
            </a:pPr>
            <a:r>
              <a:rPr lang="en-US" dirty="0" smtClean="0"/>
              <a:t>Revolution in </a:t>
            </a:r>
            <a:r>
              <a:rPr lang="en-US" dirty="0" err="1" smtClean="0"/>
              <a:t>hesse-cassel</a:t>
            </a:r>
            <a:r>
              <a:rPr lang="en-US" dirty="0" smtClean="0"/>
              <a:t> (member of </a:t>
            </a:r>
            <a:r>
              <a:rPr lang="en-US" dirty="0" err="1" smtClean="0"/>
              <a:t>erfurt</a:t>
            </a:r>
            <a:r>
              <a:rPr lang="en-US" dirty="0" smtClean="0"/>
              <a:t>), important because it controlled communications between </a:t>
            </a:r>
            <a:r>
              <a:rPr lang="en-US" dirty="0" err="1" smtClean="0"/>
              <a:t>prussia</a:t>
            </a:r>
            <a:r>
              <a:rPr lang="en-US" dirty="0" smtClean="0"/>
              <a:t> and </a:t>
            </a:r>
            <a:r>
              <a:rPr lang="en-US" dirty="0" err="1" smtClean="0"/>
              <a:t>rhineland</a:t>
            </a:r>
            <a:r>
              <a:rPr lang="en-US" dirty="0" smtClean="0"/>
              <a:t>, leader asked diet for help, </a:t>
            </a:r>
            <a:r>
              <a:rPr lang="en-US" dirty="0" err="1" smtClean="0"/>
              <a:t>erfurt</a:t>
            </a:r>
            <a:r>
              <a:rPr lang="en-US" dirty="0" smtClean="0"/>
              <a:t> asserted itself, </a:t>
            </a:r>
            <a:r>
              <a:rPr lang="en-US" dirty="0" err="1" smtClean="0"/>
              <a:t>prussian</a:t>
            </a:r>
            <a:r>
              <a:rPr lang="en-US" dirty="0" smtClean="0"/>
              <a:t> army mobilized</a:t>
            </a:r>
          </a:p>
          <a:p>
            <a:pPr>
              <a:buFont typeface="Arial" pitchFamily="34" charset="0"/>
              <a:buChar char="•"/>
            </a:pPr>
            <a:r>
              <a:rPr lang="en-US" dirty="0" smtClean="0"/>
              <a:t>Austrian ultimatum, Prussia capitulated November 1850, abandoned plan—humiliation of </a:t>
            </a:r>
            <a:r>
              <a:rPr lang="en-US" dirty="0" err="1" smtClean="0"/>
              <a:t>Olmutz</a:t>
            </a:r>
            <a:endParaRPr lang="en-US" dirty="0" smtClean="0"/>
          </a:p>
          <a:p>
            <a:pPr>
              <a:buFont typeface="Arial" pitchFamily="34" charset="0"/>
              <a:buChar char="•"/>
            </a:pPr>
            <a:r>
              <a:rPr lang="en-US" dirty="0" smtClean="0"/>
              <a:t>May 1851, old </a:t>
            </a:r>
            <a:r>
              <a:rPr lang="en-US" dirty="0" err="1" smtClean="0"/>
              <a:t>german</a:t>
            </a:r>
            <a:r>
              <a:rPr lang="en-US" dirty="0" smtClean="0"/>
              <a:t> confederation re-established—small states didn’t want </a:t>
            </a:r>
            <a:r>
              <a:rPr lang="en-US" dirty="0" err="1" smtClean="0"/>
              <a:t>austrian</a:t>
            </a:r>
            <a:r>
              <a:rPr lang="en-US" dirty="0" smtClean="0"/>
              <a:t> dominance, </a:t>
            </a:r>
            <a:r>
              <a:rPr lang="en-US" dirty="0" err="1" smtClean="0"/>
              <a:t>prussia</a:t>
            </a:r>
            <a:r>
              <a:rPr lang="en-US" dirty="0" smtClean="0"/>
              <a:t> wanted plan or nothing</a:t>
            </a:r>
          </a:p>
          <a:p>
            <a:pPr>
              <a:buFont typeface="Arial" pitchFamily="34" charset="0"/>
              <a:buChar char="•"/>
            </a:pPr>
            <a:r>
              <a:rPr lang="en-US" dirty="0" smtClean="0"/>
              <a:t>Austria failed to include herself in </a:t>
            </a:r>
            <a:r>
              <a:rPr lang="en-US" dirty="0" err="1" smtClean="0"/>
              <a:t>zollverein</a:t>
            </a:r>
            <a:r>
              <a:rPr lang="en-US" dirty="0" smtClean="0"/>
              <a:t> or to form alternative customs union with </a:t>
            </a:r>
            <a:r>
              <a:rPr lang="en-US" dirty="0" err="1" smtClean="0"/>
              <a:t>german</a:t>
            </a:r>
            <a:r>
              <a:rPr lang="en-US" dirty="0" smtClean="0"/>
              <a:t> states outside existing </a:t>
            </a:r>
            <a:r>
              <a:rPr lang="en-US" dirty="0" err="1" smtClean="0"/>
              <a:t>zollverein</a:t>
            </a:r>
            <a:r>
              <a:rPr lang="en-US" dirty="0" smtClean="0"/>
              <a:t>, so isolated from economic union dominated by </a:t>
            </a:r>
            <a:r>
              <a:rPr lang="en-US" dirty="0" err="1" smtClean="0"/>
              <a:t>prussia</a:t>
            </a:r>
            <a:r>
              <a:rPr lang="en-US" dirty="0" smtClean="0"/>
              <a:t>, though nominally dominant in confederation</a:t>
            </a:r>
          </a:p>
          <a:p>
            <a:pPr>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848302"/>
          </a:xfrm>
          <a:prstGeom prst="rect">
            <a:avLst/>
          </a:prstGeom>
          <a:noFill/>
        </p:spPr>
        <p:txBody>
          <a:bodyPr wrap="square" rtlCol="0">
            <a:spAutoFit/>
          </a:bodyPr>
          <a:lstStyle/>
          <a:p>
            <a:pPr>
              <a:buFont typeface="Arial" pitchFamily="34" charset="0"/>
              <a:buChar char="•"/>
            </a:pPr>
            <a:r>
              <a:rPr lang="en-US" dirty="0" smtClean="0"/>
              <a:t>Crimean war led to further financial problems for Austria, weak and crippled</a:t>
            </a:r>
          </a:p>
          <a:p>
            <a:pPr>
              <a:buFont typeface="Arial" pitchFamily="34" charset="0"/>
              <a:buChar char="•"/>
            </a:pPr>
            <a:r>
              <a:rPr lang="en-US" dirty="0" smtClean="0"/>
              <a:t>Prussian economy boomed in 1850s, industrial production, railways, and foreign trade more than doubled</a:t>
            </a:r>
          </a:p>
          <a:p>
            <a:pPr>
              <a:buFont typeface="Arial" pitchFamily="34" charset="0"/>
              <a:buChar char="•"/>
            </a:pPr>
            <a:r>
              <a:rPr lang="en-US" dirty="0" smtClean="0"/>
              <a:t>Good education system from primary to universal level, 85% literacy, widespread primary education</a:t>
            </a:r>
          </a:p>
          <a:p>
            <a:pPr>
              <a:buFont typeface="Arial" pitchFamily="34" charset="0"/>
              <a:buChar char="•"/>
            </a:pPr>
            <a:r>
              <a:rPr lang="en-US" dirty="0" smtClean="0"/>
              <a:t>Plentiful supply of coal and iron and chemicals</a:t>
            </a:r>
          </a:p>
          <a:p>
            <a:pPr>
              <a:buFont typeface="Arial" pitchFamily="34" charset="0"/>
              <a:buChar char="•"/>
            </a:pPr>
            <a:r>
              <a:rPr lang="en-US" dirty="0" smtClean="0"/>
              <a:t>Development of agriculture: crop rotation, </a:t>
            </a:r>
            <a:r>
              <a:rPr lang="en-US" dirty="0" err="1" smtClean="0"/>
              <a:t>ploughing</a:t>
            </a:r>
            <a:r>
              <a:rPr lang="en-US" dirty="0" smtClean="0"/>
              <a:t> of common lands, freedom of serfs, use of </a:t>
            </a:r>
            <a:r>
              <a:rPr lang="en-US" dirty="0" err="1" smtClean="0"/>
              <a:t>american</a:t>
            </a:r>
            <a:r>
              <a:rPr lang="en-US" dirty="0" smtClean="0"/>
              <a:t> and </a:t>
            </a:r>
            <a:r>
              <a:rPr lang="en-US" dirty="0" err="1" smtClean="0"/>
              <a:t>english</a:t>
            </a:r>
            <a:r>
              <a:rPr lang="en-US" dirty="0" smtClean="0"/>
              <a:t> equipment, agricultural chemistry, exhibitions, shows and information distribution, e.g. </a:t>
            </a:r>
            <a:r>
              <a:rPr lang="en-US" dirty="0" err="1" smtClean="0"/>
              <a:t>Oktober</a:t>
            </a:r>
            <a:r>
              <a:rPr lang="en-US" dirty="0" smtClean="0"/>
              <a:t> fest in Munich</a:t>
            </a:r>
          </a:p>
          <a:p>
            <a:pPr>
              <a:buFont typeface="Arial" pitchFamily="34" charset="0"/>
              <a:buChar char="•"/>
            </a:pPr>
            <a:r>
              <a:rPr lang="en-US" dirty="0" smtClean="0"/>
              <a:t>Key individuals like Alfred Krupp</a:t>
            </a:r>
          </a:p>
          <a:p>
            <a:pPr>
              <a:buFont typeface="Arial" pitchFamily="34" charset="0"/>
              <a:buChar char="•"/>
            </a:pPr>
            <a:r>
              <a:rPr lang="en-US" dirty="0" smtClean="0"/>
              <a:t>Fragmented money system simplified—more banknotes printed</a:t>
            </a:r>
          </a:p>
          <a:p>
            <a:pPr>
              <a:buFont typeface="Arial" pitchFamily="34" charset="0"/>
              <a:buChar char="•"/>
            </a:pPr>
            <a:r>
              <a:rPr lang="en-US" dirty="0" smtClean="0"/>
              <a:t>General </a:t>
            </a:r>
            <a:r>
              <a:rPr lang="en-US" dirty="0" err="1" smtClean="0"/>
              <a:t>german</a:t>
            </a:r>
            <a:r>
              <a:rPr lang="en-US" dirty="0" smtClean="0"/>
              <a:t> commercial code in 1861</a:t>
            </a:r>
          </a:p>
          <a:p>
            <a:pPr>
              <a:buFont typeface="Arial" pitchFamily="34" charset="0"/>
              <a:buChar char="•"/>
            </a:pPr>
            <a:r>
              <a:rPr lang="en-US" dirty="0" smtClean="0"/>
              <a:t>Quick to advance in technological areas, chemistry, electricity, sophisticated machinery</a:t>
            </a:r>
          </a:p>
          <a:p>
            <a:pPr>
              <a:buFont typeface="Arial" pitchFamily="34" charset="0"/>
              <a:buChar char="•"/>
            </a:pPr>
            <a:r>
              <a:rPr lang="en-US" dirty="0" smtClean="0"/>
              <a:t>Modern capitalism encouraged, laissez faire approach, English corn laws abandoned, </a:t>
            </a:r>
            <a:r>
              <a:rPr lang="en-US" dirty="0" err="1" smtClean="0"/>
              <a:t>german</a:t>
            </a:r>
            <a:r>
              <a:rPr lang="en-US" dirty="0" smtClean="0"/>
              <a:t> crop exports, bought consumer goods and machinery in exchange</a:t>
            </a:r>
          </a:p>
          <a:p>
            <a:pPr>
              <a:buFont typeface="Arial" pitchFamily="34" charset="0"/>
              <a:buChar char="•"/>
            </a:pPr>
            <a:r>
              <a:rPr lang="en-US" dirty="0" smtClean="0"/>
              <a:t>National liberal associations and publications, growing middle class, but 1850s time of political apathy, right wing liberals remained suspicious of democracy and mass politics</a:t>
            </a:r>
          </a:p>
          <a:p>
            <a:pPr>
              <a:buFont typeface="Arial" pitchFamily="34" charset="0"/>
              <a:buChar char="•"/>
            </a:pPr>
            <a:r>
              <a:rPr lang="en-US" dirty="0" smtClean="0"/>
              <a:t>All peasants freed from feudal obligations, special low interest government loans offered for peasants to buy land, financial help to move from highly populated areas to </a:t>
            </a:r>
            <a:r>
              <a:rPr lang="en-US" dirty="0" err="1" smtClean="0"/>
              <a:t>underpopulated</a:t>
            </a:r>
            <a:r>
              <a:rPr lang="en-US" dirty="0" smtClean="0"/>
              <a:t> areas</a:t>
            </a:r>
          </a:p>
          <a:p>
            <a:pPr>
              <a:buFont typeface="Arial" pitchFamily="34" charset="0"/>
              <a:buChar char="•"/>
            </a:pPr>
            <a:r>
              <a:rPr lang="en-US" dirty="0" smtClean="0"/>
              <a:t>Standard minimum wage encouraged, financial support to industry, inspectors for working conditions, kids under 12 no work, industrial courts to settle disputes</a:t>
            </a:r>
          </a:p>
          <a:p>
            <a:pPr>
              <a:buFont typeface="Arial" pitchFamily="34" charset="0"/>
              <a:buChar char="•"/>
            </a:pPr>
            <a:r>
              <a:rPr lang="en-US" dirty="0" smtClean="0"/>
              <a:t>Strict censorship continued, no political party meetings allowed</a:t>
            </a:r>
          </a:p>
          <a:p>
            <a:pPr>
              <a:buFont typeface="Arial" pitchFamily="34" charset="0"/>
              <a:buChar char="•"/>
            </a:pPr>
            <a:r>
              <a:rPr lang="en-US" dirty="0" smtClean="0"/>
              <a:t>Neutrality in </a:t>
            </a:r>
            <a:r>
              <a:rPr lang="en-US" dirty="0" err="1" smtClean="0"/>
              <a:t>crimean</a:t>
            </a:r>
            <a:r>
              <a:rPr lang="en-US" dirty="0" smtClean="0"/>
              <a:t> war preserved economy and ties with great powers while </a:t>
            </a:r>
            <a:r>
              <a:rPr lang="en-US" dirty="0" err="1" smtClean="0"/>
              <a:t>austria</a:t>
            </a:r>
            <a:r>
              <a:rPr lang="en-US" dirty="0" smtClean="0"/>
              <a:t> lost friendship of </a:t>
            </a:r>
            <a:r>
              <a:rPr lang="en-US" dirty="0" err="1" smtClean="0"/>
              <a:t>russia</a:t>
            </a:r>
            <a:r>
              <a:rPr lang="en-US" dirty="0" smtClean="0"/>
              <a:t> </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571303"/>
          </a:xfrm>
          <a:prstGeom prst="rect">
            <a:avLst/>
          </a:prstGeom>
          <a:noFill/>
        </p:spPr>
        <p:txBody>
          <a:bodyPr wrap="square" rtlCol="0">
            <a:spAutoFit/>
          </a:bodyPr>
          <a:lstStyle/>
          <a:p>
            <a:pPr>
              <a:buFont typeface="Arial" pitchFamily="34" charset="0"/>
              <a:buChar char="•"/>
            </a:pPr>
            <a:r>
              <a:rPr lang="en-US" dirty="0" smtClean="0"/>
              <a:t>Austrian war with </a:t>
            </a:r>
            <a:r>
              <a:rPr lang="en-US" dirty="0" err="1" smtClean="0"/>
              <a:t>france</a:t>
            </a:r>
            <a:r>
              <a:rPr lang="en-US" dirty="0" smtClean="0"/>
              <a:t> and </a:t>
            </a:r>
            <a:r>
              <a:rPr lang="en-US" dirty="0" err="1" smtClean="0"/>
              <a:t>italy</a:t>
            </a:r>
            <a:r>
              <a:rPr lang="en-US" dirty="0" smtClean="0"/>
              <a:t> and defeat also weakening, prestige low</a:t>
            </a:r>
          </a:p>
          <a:p>
            <a:pPr>
              <a:buFont typeface="Arial" pitchFamily="34" charset="0"/>
              <a:buChar char="•"/>
            </a:pPr>
            <a:r>
              <a:rPr lang="en-US" dirty="0" smtClean="0"/>
              <a:t>William I came to power 1861, absolutist, conservative, inflexible, practical, protestant</a:t>
            </a:r>
          </a:p>
          <a:p>
            <a:pPr>
              <a:buFont typeface="Arial" pitchFamily="34" charset="0"/>
              <a:buChar char="•"/>
            </a:pPr>
            <a:r>
              <a:rPr lang="en-US" dirty="0" smtClean="0"/>
              <a:t>1858 elections had given liberals small majority in parliament</a:t>
            </a:r>
          </a:p>
          <a:p>
            <a:pPr>
              <a:buFont typeface="Arial" pitchFamily="34" charset="0"/>
              <a:buChar char="•"/>
            </a:pPr>
            <a:r>
              <a:rPr lang="en-US" dirty="0" smtClean="0"/>
              <a:t>As a soldier, king wanted reform of army—in </a:t>
            </a:r>
            <a:r>
              <a:rPr lang="en-US" dirty="0" err="1" smtClean="0"/>
              <a:t>italian</a:t>
            </a:r>
            <a:r>
              <a:rPr lang="en-US" dirty="0" smtClean="0"/>
              <a:t> war 1859, </a:t>
            </a:r>
            <a:r>
              <a:rPr lang="en-US" dirty="0" err="1" smtClean="0"/>
              <a:t>prussian</a:t>
            </a:r>
            <a:r>
              <a:rPr lang="en-US" dirty="0" smtClean="0"/>
              <a:t> mobilization had been too slow to gain advantage from </a:t>
            </a:r>
            <a:r>
              <a:rPr lang="en-US" dirty="0" err="1" smtClean="0"/>
              <a:t>austria</a:t>
            </a:r>
            <a:r>
              <a:rPr lang="en-US" dirty="0" smtClean="0"/>
              <a:t>, so appointed </a:t>
            </a:r>
            <a:r>
              <a:rPr lang="en-US" dirty="0" err="1" smtClean="0"/>
              <a:t>Roon</a:t>
            </a:r>
            <a:r>
              <a:rPr lang="en-US" dirty="0" smtClean="0"/>
              <a:t> as war minister</a:t>
            </a:r>
          </a:p>
          <a:p>
            <a:pPr>
              <a:buFont typeface="Arial" pitchFamily="34" charset="0"/>
              <a:buChar char="•"/>
            </a:pPr>
            <a:r>
              <a:rPr lang="en-US" dirty="0" err="1" smtClean="0"/>
              <a:t>Roon</a:t>
            </a:r>
            <a:r>
              <a:rPr lang="en-US" dirty="0" smtClean="0"/>
              <a:t> proposed doubling regular army, increase service from 2 to 3 years, reduce role played by inefficient </a:t>
            </a:r>
            <a:r>
              <a:rPr lang="en-US" dirty="0" err="1" smtClean="0"/>
              <a:t>landwehr</a:t>
            </a:r>
            <a:r>
              <a:rPr lang="en-US" dirty="0" smtClean="0"/>
              <a:t>, improve armaments</a:t>
            </a:r>
          </a:p>
          <a:p>
            <a:pPr>
              <a:buFont typeface="Arial" pitchFamily="34" charset="0"/>
              <a:buChar char="•"/>
            </a:pPr>
            <a:r>
              <a:rPr lang="en-US" dirty="0" smtClean="0"/>
              <a:t>Liberals feared bill, civilian </a:t>
            </a:r>
            <a:r>
              <a:rPr lang="en-US" dirty="0" err="1" smtClean="0"/>
              <a:t>landwehr</a:t>
            </a:r>
            <a:r>
              <a:rPr lang="en-US" dirty="0" smtClean="0"/>
              <a:t> would be loyal to parliament, royal army would not—thought maybe plan to overthrow parliament and constitution, used to crush revolts</a:t>
            </a:r>
          </a:p>
          <a:p>
            <a:pPr>
              <a:buFont typeface="Arial" pitchFamily="34" charset="0"/>
              <a:buChar char="•"/>
            </a:pPr>
            <a:r>
              <a:rPr lang="en-US" dirty="0" smtClean="0"/>
              <a:t>King was determined army matters above parliament, liberals felt control of financing army essential to having meaningful power</a:t>
            </a:r>
          </a:p>
          <a:p>
            <a:pPr>
              <a:buFont typeface="Arial" pitchFamily="34" charset="0"/>
              <a:buChar char="•"/>
            </a:pPr>
            <a:r>
              <a:rPr lang="en-US" dirty="0" smtClean="0"/>
              <a:t>1860-2 constitutional crisis, liberals refused to extend military service, budget approved only for one year</a:t>
            </a:r>
          </a:p>
          <a:p>
            <a:pPr>
              <a:buFont typeface="Arial" pitchFamily="34" charset="0"/>
              <a:buChar char="•"/>
            </a:pPr>
            <a:r>
              <a:rPr lang="en-US" dirty="0" smtClean="0"/>
              <a:t>June 1861 radical liberals formed progressive party, became largest party in </a:t>
            </a:r>
            <a:r>
              <a:rPr lang="en-US" dirty="0" err="1" smtClean="0"/>
              <a:t>december</a:t>
            </a:r>
            <a:r>
              <a:rPr lang="en-US" dirty="0" smtClean="0"/>
              <a:t> 1861 elections, committed to </a:t>
            </a:r>
            <a:r>
              <a:rPr lang="en-US" dirty="0" err="1" smtClean="0"/>
              <a:t>landwehr</a:t>
            </a:r>
            <a:endParaRPr lang="en-US" dirty="0" smtClean="0"/>
          </a:p>
          <a:p>
            <a:pPr>
              <a:buFont typeface="Arial" pitchFamily="34" charset="0"/>
              <a:buChar char="•"/>
            </a:pPr>
            <a:r>
              <a:rPr lang="en-US" dirty="0" smtClean="0"/>
              <a:t>William again dissolved parliament, replaced liberals with conservatives in cabinet, but 1862 elections progressive party majority in alliance with other opposition parties in lower house, refused to pass bill. William contemplated abdicating, but </a:t>
            </a:r>
            <a:r>
              <a:rPr lang="en-US" dirty="0" err="1" smtClean="0"/>
              <a:t>roon</a:t>
            </a:r>
            <a:r>
              <a:rPr lang="en-US" dirty="0" smtClean="0"/>
              <a:t> suggested Bismarck as CM</a:t>
            </a:r>
          </a:p>
          <a:p>
            <a:pPr>
              <a:buFont typeface="Arial" pitchFamily="34" charset="0"/>
              <a:buChar char="•"/>
            </a:pPr>
            <a:r>
              <a:rPr lang="en-US" dirty="0" smtClean="0"/>
              <a:t>Bismarck seen as bigoted reactionary with no experience</a:t>
            </a:r>
          </a:p>
          <a:p>
            <a:pPr>
              <a:buFont typeface="Arial" pitchFamily="34" charset="0"/>
              <a:buChar char="•"/>
            </a:pPr>
            <a:r>
              <a:rPr lang="en-US" dirty="0" smtClean="0"/>
              <a:t>Bismarck withdrew bill, financed army reforms with taxation illegally, gambled that liberals wouldn’t respond with force (they feared democracy and mob violence), liberals continued to hate him</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740307"/>
          </a:xfrm>
          <a:prstGeom prst="rect">
            <a:avLst/>
          </a:prstGeom>
          <a:noFill/>
        </p:spPr>
        <p:txBody>
          <a:bodyPr wrap="square" rtlCol="0">
            <a:spAutoFit/>
          </a:bodyPr>
          <a:lstStyle/>
          <a:p>
            <a:r>
              <a:rPr lang="en-US" dirty="0" smtClean="0"/>
              <a:t>Bismarck</a:t>
            </a:r>
          </a:p>
          <a:p>
            <a:pPr>
              <a:buFont typeface="Arial" pitchFamily="34" charset="0"/>
              <a:buChar char="•"/>
            </a:pPr>
            <a:r>
              <a:rPr lang="en-US" dirty="0" smtClean="0"/>
              <a:t>Main aim, initially, Prussian domination of northern </a:t>
            </a:r>
            <a:r>
              <a:rPr lang="en-US" dirty="0" err="1" smtClean="0"/>
              <a:t>germany</a:t>
            </a:r>
            <a:endParaRPr lang="en-US" dirty="0" smtClean="0"/>
          </a:p>
          <a:p>
            <a:pPr>
              <a:buFont typeface="Arial" pitchFamily="34" charset="0"/>
              <a:buChar char="•"/>
            </a:pPr>
            <a:r>
              <a:rPr lang="en-US" dirty="0" smtClean="0"/>
              <a:t>Then decided nationalism could be manipulated to encourage wider </a:t>
            </a:r>
            <a:r>
              <a:rPr lang="en-US" dirty="0" err="1" smtClean="0"/>
              <a:t>prussian</a:t>
            </a:r>
            <a:r>
              <a:rPr lang="en-US" dirty="0" smtClean="0"/>
              <a:t> dominance </a:t>
            </a:r>
          </a:p>
          <a:p>
            <a:pPr>
              <a:buFont typeface="Arial" pitchFamily="34" charset="0"/>
              <a:buChar char="•"/>
            </a:pPr>
            <a:r>
              <a:rPr lang="en-US" dirty="0" smtClean="0"/>
              <a:t>Prussia still not equal to Austria at </a:t>
            </a:r>
            <a:r>
              <a:rPr lang="en-US" dirty="0" err="1" smtClean="0"/>
              <a:t>bismarck’s</a:t>
            </a:r>
            <a:r>
              <a:rPr lang="en-US" dirty="0" smtClean="0"/>
              <a:t> appointment—</a:t>
            </a:r>
            <a:r>
              <a:rPr lang="en-US" dirty="0" err="1" smtClean="0"/>
              <a:t>austria</a:t>
            </a:r>
            <a:r>
              <a:rPr lang="en-US" dirty="0" smtClean="0"/>
              <a:t> had 2x population, larger army, </a:t>
            </a:r>
            <a:r>
              <a:rPr lang="en-US" dirty="0" err="1" smtClean="0"/>
              <a:t>german</a:t>
            </a:r>
            <a:r>
              <a:rPr lang="en-US" dirty="0" smtClean="0"/>
              <a:t> states unwilling to be subjected to Prussia</a:t>
            </a:r>
          </a:p>
          <a:p>
            <a:pPr>
              <a:buFont typeface="Arial" pitchFamily="34" charset="0"/>
              <a:buChar char="•"/>
            </a:pPr>
            <a:r>
              <a:rPr lang="en-US" dirty="0" smtClean="0"/>
              <a:t>1863 polish revolt in </a:t>
            </a:r>
            <a:r>
              <a:rPr lang="en-US" dirty="0" err="1" smtClean="0"/>
              <a:t>russia</a:t>
            </a:r>
            <a:r>
              <a:rPr lang="en-US" dirty="0" smtClean="0"/>
              <a:t>, </a:t>
            </a:r>
            <a:r>
              <a:rPr lang="en-US" dirty="0" err="1" smtClean="0"/>
              <a:t>bismarck</a:t>
            </a:r>
            <a:r>
              <a:rPr lang="en-US" dirty="0" smtClean="0"/>
              <a:t> offered military assistance, feared general pole uprising (</a:t>
            </a:r>
            <a:r>
              <a:rPr lang="en-US" dirty="0" err="1" smtClean="0"/>
              <a:t>prussia</a:t>
            </a:r>
            <a:r>
              <a:rPr lang="en-US" dirty="0" smtClean="0"/>
              <a:t> had polish minority)</a:t>
            </a:r>
          </a:p>
          <a:p>
            <a:pPr>
              <a:buFont typeface="Arial" pitchFamily="34" charset="0"/>
              <a:buChar char="•"/>
            </a:pPr>
            <a:r>
              <a:rPr lang="en-US" dirty="0" smtClean="0"/>
              <a:t>Danish problem, </a:t>
            </a:r>
            <a:r>
              <a:rPr lang="en-US" dirty="0" err="1" smtClean="0"/>
              <a:t>schleswig</a:t>
            </a:r>
            <a:r>
              <a:rPr lang="en-US" dirty="0" smtClean="0"/>
              <a:t> and </a:t>
            </a:r>
            <a:r>
              <a:rPr lang="en-US" dirty="0" err="1" smtClean="0"/>
              <a:t>holstein</a:t>
            </a:r>
            <a:r>
              <a:rPr lang="en-US" dirty="0" smtClean="0"/>
              <a:t>, </a:t>
            </a:r>
            <a:r>
              <a:rPr lang="en-US" dirty="0" err="1" smtClean="0"/>
              <a:t>holstein</a:t>
            </a:r>
            <a:r>
              <a:rPr lang="en-US" dirty="0" smtClean="0"/>
              <a:t> part of </a:t>
            </a:r>
            <a:r>
              <a:rPr lang="en-US" dirty="0" err="1" smtClean="0"/>
              <a:t>german</a:t>
            </a:r>
            <a:r>
              <a:rPr lang="en-US" dirty="0" smtClean="0"/>
              <a:t> confederation, </a:t>
            </a:r>
            <a:r>
              <a:rPr lang="en-US" dirty="0" err="1" smtClean="0"/>
              <a:t>schleswig</a:t>
            </a:r>
            <a:r>
              <a:rPr lang="en-US" dirty="0" smtClean="0"/>
              <a:t>, with </a:t>
            </a:r>
            <a:r>
              <a:rPr lang="en-US" dirty="0" err="1" smtClean="0"/>
              <a:t>german</a:t>
            </a:r>
            <a:r>
              <a:rPr lang="en-US" dirty="0" smtClean="0"/>
              <a:t> and </a:t>
            </a:r>
            <a:r>
              <a:rPr lang="en-US" dirty="0" err="1" smtClean="0"/>
              <a:t>danish</a:t>
            </a:r>
            <a:r>
              <a:rPr lang="en-US" dirty="0" smtClean="0"/>
              <a:t> population , both ruled by Danes for 400 years, new king of </a:t>
            </a:r>
            <a:r>
              <a:rPr lang="en-US" dirty="0" err="1" smtClean="0"/>
              <a:t>denmark</a:t>
            </a:r>
            <a:r>
              <a:rPr lang="en-US" dirty="0" smtClean="0"/>
              <a:t> 1863 faced with </a:t>
            </a:r>
            <a:r>
              <a:rPr lang="en-US" dirty="0" err="1" smtClean="0"/>
              <a:t>holstein</a:t>
            </a:r>
            <a:r>
              <a:rPr lang="en-US" dirty="0" smtClean="0"/>
              <a:t> refusal to swear allegiance, duke of </a:t>
            </a:r>
            <a:r>
              <a:rPr lang="en-US" dirty="0" err="1" smtClean="0"/>
              <a:t>augustenberg</a:t>
            </a:r>
            <a:r>
              <a:rPr lang="en-US" dirty="0" smtClean="0"/>
              <a:t> </a:t>
            </a:r>
            <a:r>
              <a:rPr lang="en-US" dirty="0" smtClean="0"/>
              <a:t>claimed his father had not signed away rights to </a:t>
            </a:r>
            <a:r>
              <a:rPr lang="en-US" dirty="0" err="1" smtClean="0"/>
              <a:t>danes</a:t>
            </a:r>
            <a:r>
              <a:rPr lang="en-US" dirty="0" smtClean="0"/>
              <a:t>, </a:t>
            </a:r>
            <a:r>
              <a:rPr lang="en-US" dirty="0" err="1" smtClean="0"/>
              <a:t>dane</a:t>
            </a:r>
            <a:r>
              <a:rPr lang="en-US" dirty="0" smtClean="0"/>
              <a:t> king </a:t>
            </a:r>
            <a:r>
              <a:rPr lang="en-US" dirty="0" err="1" smtClean="0"/>
              <a:t>christian</a:t>
            </a:r>
            <a:r>
              <a:rPr lang="en-US" dirty="0" smtClean="0"/>
              <a:t> annexed </a:t>
            </a:r>
            <a:r>
              <a:rPr lang="en-US" dirty="0" err="1" smtClean="0"/>
              <a:t>schleswig</a:t>
            </a:r>
            <a:r>
              <a:rPr lang="en-US" dirty="0" smtClean="0"/>
              <a:t>—defied London treaty of 1952</a:t>
            </a:r>
          </a:p>
          <a:p>
            <a:pPr>
              <a:buFont typeface="Arial" pitchFamily="34" charset="0"/>
              <a:buChar char="•"/>
            </a:pPr>
            <a:r>
              <a:rPr lang="en-US" dirty="0" smtClean="0"/>
              <a:t>Smaller </a:t>
            </a:r>
            <a:r>
              <a:rPr lang="en-US" dirty="0" err="1" smtClean="0"/>
              <a:t>german</a:t>
            </a:r>
            <a:r>
              <a:rPr lang="en-US" dirty="0" smtClean="0"/>
              <a:t> states sent army to help </a:t>
            </a:r>
            <a:r>
              <a:rPr lang="en-US" dirty="0" err="1" smtClean="0"/>
              <a:t>augustenberg</a:t>
            </a:r>
            <a:r>
              <a:rPr lang="en-US" dirty="0" smtClean="0"/>
              <a:t>, nationalist feeling rose</a:t>
            </a:r>
          </a:p>
          <a:p>
            <a:pPr>
              <a:buFont typeface="Arial" pitchFamily="34" charset="0"/>
              <a:buChar char="•"/>
            </a:pPr>
            <a:r>
              <a:rPr lang="en-US" dirty="0" smtClean="0"/>
              <a:t>Bismarck hoped to annex duchies, strengthen power in north </a:t>
            </a:r>
            <a:r>
              <a:rPr lang="en-US" dirty="0" err="1" smtClean="0"/>
              <a:t>germany</a:t>
            </a:r>
            <a:r>
              <a:rPr lang="en-US" dirty="0" smtClean="0"/>
              <a:t> and quiet liberals, sought help of </a:t>
            </a:r>
            <a:r>
              <a:rPr lang="en-US" dirty="0" err="1" smtClean="0"/>
              <a:t>austria</a:t>
            </a:r>
            <a:r>
              <a:rPr lang="en-US" dirty="0" smtClean="0"/>
              <a:t> to stop great powers from intervening, </a:t>
            </a:r>
            <a:r>
              <a:rPr lang="en-US" dirty="0" err="1" smtClean="0"/>
              <a:t>austrians</a:t>
            </a:r>
            <a:r>
              <a:rPr lang="en-US" dirty="0" smtClean="0"/>
              <a:t> agreed to curtail dangerous </a:t>
            </a:r>
            <a:r>
              <a:rPr lang="en-US" dirty="0" err="1" smtClean="0"/>
              <a:t>german</a:t>
            </a:r>
            <a:r>
              <a:rPr lang="en-US" dirty="0" smtClean="0"/>
              <a:t> nationalism under </a:t>
            </a:r>
            <a:r>
              <a:rPr lang="en-US" dirty="0" err="1" smtClean="0"/>
              <a:t>prussia</a:t>
            </a:r>
            <a:r>
              <a:rPr lang="en-US" dirty="0" smtClean="0"/>
              <a:t>, invaded </a:t>
            </a:r>
            <a:r>
              <a:rPr lang="en-US" dirty="0" err="1" smtClean="0"/>
              <a:t>denmark</a:t>
            </a:r>
            <a:r>
              <a:rPr lang="en-US" dirty="0" smtClean="0"/>
              <a:t> with </a:t>
            </a:r>
            <a:r>
              <a:rPr lang="en-US" dirty="0" err="1" smtClean="0"/>
              <a:t>prussia</a:t>
            </a:r>
            <a:endParaRPr lang="en-US" dirty="0" smtClean="0"/>
          </a:p>
          <a:p>
            <a:pPr>
              <a:buFont typeface="Arial" pitchFamily="34" charset="0"/>
              <a:buChar char="•"/>
            </a:pPr>
            <a:r>
              <a:rPr lang="en-US" dirty="0" smtClean="0"/>
              <a:t>Danish war gave army inside view of </a:t>
            </a:r>
            <a:r>
              <a:rPr lang="en-US" dirty="0" err="1" smtClean="0"/>
              <a:t>austrian</a:t>
            </a:r>
            <a:r>
              <a:rPr lang="en-US" dirty="0" smtClean="0"/>
              <a:t> army, revealed weaknesses reformed by </a:t>
            </a:r>
            <a:r>
              <a:rPr lang="en-US" dirty="0" err="1" smtClean="0"/>
              <a:t>roon</a:t>
            </a:r>
            <a:r>
              <a:rPr lang="en-US" dirty="0" smtClean="0"/>
              <a:t> and </a:t>
            </a:r>
            <a:r>
              <a:rPr lang="en-US" dirty="0" err="1" smtClean="0"/>
              <a:t>moltke</a:t>
            </a:r>
            <a:endParaRPr lang="en-US" dirty="0" smtClean="0"/>
          </a:p>
          <a:p>
            <a:pPr>
              <a:buFont typeface="Arial" pitchFamily="34" charset="0"/>
              <a:buChar char="•"/>
            </a:pPr>
            <a:r>
              <a:rPr lang="en-US" dirty="0" smtClean="0"/>
              <a:t>Treaty of Vienna transferred duchies to Austria and Prussia, </a:t>
            </a:r>
            <a:r>
              <a:rPr lang="en-US" dirty="0" err="1" smtClean="0"/>
              <a:t>Gastein</a:t>
            </a:r>
            <a:r>
              <a:rPr lang="en-US" dirty="0" smtClean="0"/>
              <a:t> convention had </a:t>
            </a:r>
            <a:r>
              <a:rPr lang="en-US" dirty="0" err="1" smtClean="0"/>
              <a:t>prussia</a:t>
            </a:r>
            <a:r>
              <a:rPr lang="en-US" dirty="0" smtClean="0"/>
              <a:t> with </a:t>
            </a:r>
            <a:r>
              <a:rPr lang="en-US" dirty="0" err="1" smtClean="0"/>
              <a:t>schleswig</a:t>
            </a:r>
            <a:r>
              <a:rPr lang="en-US" dirty="0" smtClean="0"/>
              <a:t>, </a:t>
            </a:r>
            <a:r>
              <a:rPr lang="en-US" dirty="0" err="1" smtClean="0"/>
              <a:t>austria</a:t>
            </a:r>
            <a:r>
              <a:rPr lang="en-US" dirty="0" smtClean="0"/>
              <a:t> with </a:t>
            </a:r>
            <a:r>
              <a:rPr lang="en-US" dirty="0" err="1" smtClean="0"/>
              <a:t>holstein</a:t>
            </a:r>
            <a:r>
              <a:rPr lang="en-US" dirty="0" smtClean="0"/>
              <a:t>, and dispute over duke of </a:t>
            </a:r>
            <a:r>
              <a:rPr lang="en-US" dirty="0" err="1" smtClean="0"/>
              <a:t>austenberg’s</a:t>
            </a:r>
            <a:r>
              <a:rPr lang="en-US" dirty="0" smtClean="0"/>
              <a:t> right to rule—</a:t>
            </a:r>
            <a:r>
              <a:rPr lang="en-US" dirty="0" err="1" smtClean="0"/>
              <a:t>prussia</a:t>
            </a:r>
            <a:r>
              <a:rPr lang="en-US" dirty="0" smtClean="0"/>
              <a:t> wanted both and </a:t>
            </a:r>
            <a:r>
              <a:rPr lang="en-US" dirty="0" err="1" smtClean="0"/>
              <a:t>bismarck</a:t>
            </a:r>
            <a:r>
              <a:rPr lang="en-US" dirty="0" smtClean="0"/>
              <a:t> championed unification of these </a:t>
            </a:r>
            <a:r>
              <a:rPr lang="en-US" dirty="0" err="1" smtClean="0"/>
              <a:t>german</a:t>
            </a:r>
            <a:r>
              <a:rPr lang="en-US" dirty="0" smtClean="0"/>
              <a:t> populations with </a:t>
            </a:r>
            <a:r>
              <a:rPr lang="en-US" dirty="0" err="1" smtClean="0"/>
              <a:t>prussia</a:t>
            </a:r>
            <a:r>
              <a:rPr lang="en-US" dirty="0" smtClean="0"/>
              <a:t> and </a:t>
            </a:r>
            <a:r>
              <a:rPr lang="en-US" dirty="0" err="1" smtClean="0"/>
              <a:t>germany</a:t>
            </a:r>
            <a:r>
              <a:rPr lang="en-US" dirty="0" smtClean="0"/>
              <a:t> at large, </a:t>
            </a:r>
            <a:r>
              <a:rPr lang="en-US" dirty="0" err="1" smtClean="0"/>
              <a:t>austria</a:t>
            </a:r>
            <a:r>
              <a:rPr lang="en-US" dirty="0" smtClean="0"/>
              <a:t> championed duke</a:t>
            </a:r>
          </a:p>
          <a:p>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606</TotalTime>
  <Words>3339</Words>
  <Application>Microsoft Office PowerPoint</Application>
  <PresentationFormat>On-screen Show (4:3)</PresentationFormat>
  <Paragraphs>168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Anushri</dc:creator>
  <cp:lastModifiedBy>Anushri</cp:lastModifiedBy>
  <cp:revision>25</cp:revision>
  <dcterms:created xsi:type="dcterms:W3CDTF">2006-08-16T00:00:00Z</dcterms:created>
  <dcterms:modified xsi:type="dcterms:W3CDTF">2012-05-19T09:52:45Z</dcterms:modified>
</cp:coreProperties>
</file>